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834" r:id="rId2"/>
    <p:sldId id="262" r:id="rId3"/>
    <p:sldId id="269" r:id="rId4"/>
    <p:sldId id="1472" r:id="rId5"/>
    <p:sldId id="1483" r:id="rId6"/>
    <p:sldId id="1484" r:id="rId7"/>
    <p:sldId id="835" r:id="rId8"/>
    <p:sldId id="1517" r:id="rId9"/>
    <p:sldId id="836" r:id="rId10"/>
    <p:sldId id="1474" r:id="rId11"/>
    <p:sldId id="1476" r:id="rId12"/>
    <p:sldId id="1477" r:id="rId13"/>
    <p:sldId id="1478" r:id="rId14"/>
    <p:sldId id="1479" r:id="rId15"/>
    <p:sldId id="1481" r:id="rId16"/>
    <p:sldId id="1480" r:id="rId17"/>
    <p:sldId id="1482" r:id="rId18"/>
    <p:sldId id="1486" r:id="rId19"/>
    <p:sldId id="1495" r:id="rId20"/>
    <p:sldId id="1515" r:id="rId21"/>
    <p:sldId id="1514" r:id="rId22"/>
    <p:sldId id="1516" r:id="rId23"/>
    <p:sldId id="1496" r:id="rId24"/>
    <p:sldId id="1498" r:id="rId25"/>
    <p:sldId id="1489" r:id="rId26"/>
    <p:sldId id="1503" r:id="rId27"/>
    <p:sldId id="1494" r:id="rId28"/>
    <p:sldId id="837" r:id="rId29"/>
    <p:sldId id="1499" r:id="rId30"/>
    <p:sldId id="1518" r:id="rId31"/>
    <p:sldId id="838" r:id="rId32"/>
    <p:sldId id="1505" r:id="rId33"/>
    <p:sldId id="1507" r:id="rId34"/>
    <p:sldId id="1506" r:id="rId35"/>
    <p:sldId id="1508" r:id="rId36"/>
    <p:sldId id="1509" r:id="rId37"/>
    <p:sldId id="1504"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B12D"/>
    <a:srgbClr val="0696AA"/>
    <a:srgbClr val="000000"/>
    <a:srgbClr val="CF16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0" autoAdjust="0"/>
    <p:restoredTop sz="87364" autoAdjust="0"/>
  </p:normalViewPr>
  <p:slideViewPr>
    <p:cSldViewPr snapToGrid="0">
      <p:cViewPr varScale="1">
        <p:scale>
          <a:sx n="74" d="100"/>
          <a:sy n="74" d="100"/>
        </p:scale>
        <p:origin x="1157" y="77"/>
      </p:cViewPr>
      <p:guideLst/>
    </p:cSldViewPr>
  </p:slideViewPr>
  <p:notesTextViewPr>
    <p:cViewPr>
      <p:scale>
        <a:sx n="1" d="1"/>
        <a:sy n="1" d="1"/>
      </p:scale>
      <p:origin x="0" y="0"/>
    </p:cViewPr>
  </p:notesTextViewPr>
  <p:sorterViewPr>
    <p:cViewPr>
      <p:scale>
        <a:sx n="100" d="100"/>
        <a:sy n="100" d="100"/>
      </p:scale>
      <p:origin x="0" y="-18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CD464D-1D6B-4182-B5A1-1C1A6997458D}" type="datetimeFigureOut">
              <a:rPr lang="en-US" smtClean="0"/>
              <a:t>6/28/2021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ACAD1-427C-4653-A880-5C7BE8D23B76}" type="slidenum">
              <a:rPr lang="en-US" smtClean="0"/>
              <a:t>‹#›</a:t>
            </a:fld>
            <a:endParaRPr lang="en-US"/>
          </a:p>
        </p:txBody>
      </p:sp>
    </p:spTree>
    <p:extLst>
      <p:ext uri="{BB962C8B-B14F-4D97-AF65-F5344CB8AC3E}">
        <p14:creationId xmlns:p14="http://schemas.microsoft.com/office/powerpoint/2010/main" val="34769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各位老师，助教好！我们</a:t>
            </a:r>
            <a:r>
              <a:rPr lang="en-US" altLang="zh-CN"/>
              <a:t>Project</a:t>
            </a:r>
            <a:r>
              <a:rPr lang="zh-CN" altLang="en-US"/>
              <a:t>的主题是物像移除，我们小组的成员有林玮雄，周韧，赵文滔。</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125615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首先我们使用</a:t>
            </a:r>
            <a:r>
              <a:rPr lang="en-US" altLang="zh-CN"/>
              <a:t>cGAN</a:t>
            </a:r>
            <a:r>
              <a:rPr lang="zh-CN" altLang="en-US"/>
              <a:t>来提取切割的图片子矩阵的中的物像轮廓。给定一张完整的图片，给定一个覆盖物像的矩形区域（可以是很粗糙，范围很大的区域）的两点坐标， 我们的模型可以自动在这片矩形区域中绘制出物像的一个粗糙轮廓。</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933016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这里采用的</a:t>
            </a:r>
            <a:r>
              <a:rPr lang="en-US" altLang="zh-CN"/>
              <a:t>cGAN</a:t>
            </a:r>
            <a:r>
              <a:rPr lang="zh-CN" altLang="en-US"/>
              <a:t>提取轮廓的方法复现于</a:t>
            </a:r>
            <a:r>
              <a:rPr lang="en-US" altLang="zh-CN"/>
              <a:t>2019</a:t>
            </a:r>
            <a:r>
              <a:rPr lang="zh-CN" altLang="en-US"/>
              <a:t>年</a:t>
            </a:r>
            <a:r>
              <a:rPr lang="en-US" altLang="zh-CN"/>
              <a:t>WACV</a:t>
            </a:r>
            <a:r>
              <a:rPr lang="zh-CN" altLang="en-US"/>
              <a:t>的一篇论文，以公开数据集</a:t>
            </a:r>
            <a:r>
              <a:rPr lang="en-US" altLang="zh-CN"/>
              <a:t>Contour Drawing</a:t>
            </a:r>
            <a:r>
              <a:rPr lang="zh-CN" altLang="en-US"/>
              <a:t>中的图片轮廓作为</a:t>
            </a:r>
            <a:r>
              <a:rPr lang="en-US" altLang="zh-CN"/>
              <a:t>ground truth</a:t>
            </a:r>
            <a:r>
              <a:rPr lang="zh-CN" altLang="en-US"/>
              <a:t>，通过对</a:t>
            </a:r>
            <a:r>
              <a:rPr lang="en-US" altLang="zh-CN"/>
              <a:t>Generator</a:t>
            </a:r>
            <a:r>
              <a:rPr lang="zh-CN" altLang="en-US"/>
              <a:t>和</a:t>
            </a:r>
            <a:r>
              <a:rPr lang="en-US" altLang="zh-CN"/>
              <a:t>Discriminator</a:t>
            </a:r>
            <a:r>
              <a:rPr lang="zh-CN" altLang="en-US"/>
              <a:t>网络的训练来达到提取轮廓的效果。当然这只是其中一种方法，我们还可以采用贝叶斯层次模型，无监督</a:t>
            </a:r>
            <a:r>
              <a:rPr lang="en-US" altLang="zh-CN"/>
              <a:t>img2img</a:t>
            </a:r>
            <a:r>
              <a:rPr lang="zh-CN" altLang="en-US"/>
              <a:t>训练甚至</a:t>
            </a:r>
            <a:r>
              <a:rPr lang="en-US" altLang="zh-CN"/>
              <a:t>canny</a:t>
            </a:r>
            <a:r>
              <a:rPr lang="zh-CN" altLang="en-US"/>
              <a:t>检测算法来得到轮廓，这是另外一个领域的工作，我们不做展开。</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80470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但是</a:t>
            </a:r>
            <a:r>
              <a:rPr lang="en-US" altLang="zh-CN"/>
              <a:t>cGAN</a:t>
            </a:r>
            <a:r>
              <a:rPr lang="zh-CN" altLang="en-US"/>
              <a:t>提取出的网络并不能够完全我们的要求，其轮廓边缘有很多断裂的地方，我们想要的轮廓是封闭的，能够基于这个封闭轮廓产生一个掩模。</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104904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这里提出了两种方法来得到封闭轮廓。第一是轮廓叠加，我们采用不同的训练程度的模型随机生成几张轮廓，这些轮廓线可能互为补充，从而使得图片封闭。当然，这种方式下往往只是对轮廓进行了一定的补充，并不能够完全将轮廓补全。</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3833124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第一种方法的基础上，我们又提出了新的启发式搜素算法来补全这个轮廓。一个简单的直觉是，如果一个像素点在封闭轮廓内部，那么它八个方向上的射线应该与轮廓线有更多的交点，而封闭轮廓外面的点，八个方向中有交线的方向就会比较少。另一个直觉是，用户在指定删除物像，用矩形框出这个物像时，往往倾向于将这个物像置于矩形的中间位置。所以一个点如果在矩形中心，则它更有可能是内点。</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306331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基于这两个直觉我们建立了启发式算法模型，主要的影响因素是：像素位置，像素八个方向延伸出的射线与现有轮廓线的交线数量，这些射线与轮廓线交点占总轮廓像素数的比值。计算像素位置权重时我们采用其与矩形区域中心点的</a:t>
            </a:r>
            <a:r>
              <a:rPr lang="en-US" altLang="zh-CN"/>
              <a:t>l1-norm</a:t>
            </a:r>
            <a:r>
              <a:rPr lang="zh-CN" altLang="en-US"/>
              <a:t>距离与图像的半长和半宽大小的比值；计算交线时，我们认为小于</a:t>
            </a:r>
            <a:r>
              <a:rPr lang="en-US" altLang="zh-CN"/>
              <a:t>5</a:t>
            </a:r>
            <a:r>
              <a:rPr lang="zh-CN" altLang="en-US"/>
              <a:t>以下的交线，这个点不在封闭轮廓内</a:t>
            </a:r>
            <a:endParaRPr lang="en-US" altLang="zh-CN"/>
          </a:p>
          <a:p>
            <a:r>
              <a:rPr lang="zh-CN" altLang="en-US"/>
              <a:t>之后我们使用</a:t>
            </a:r>
            <a:r>
              <a:rPr lang="en-US" altLang="zh-CN"/>
              <a:t>tanh</a:t>
            </a:r>
            <a:r>
              <a:rPr lang="zh-CN" altLang="en-US"/>
              <a:t>函数，将这些权重按一定比值置为输入的</a:t>
            </a:r>
            <a:r>
              <a:rPr lang="en-US" altLang="zh-CN"/>
              <a:t>x</a:t>
            </a:r>
            <a:r>
              <a:rPr lang="zh-CN" altLang="en-US"/>
              <a:t>和</a:t>
            </a:r>
            <a:r>
              <a:rPr lang="en-US" altLang="zh-CN"/>
              <a:t>bias</a:t>
            </a:r>
            <a:r>
              <a:rPr lang="zh-CN" altLang="en-US"/>
              <a:t>，由此我们得到了每个像素点是内点或外点的一个</a:t>
            </a:r>
            <a:r>
              <a:rPr lang="en-US" altLang="zh-CN"/>
              <a:t>0-1</a:t>
            </a:r>
            <a:r>
              <a:rPr lang="zh-CN" altLang="en-US"/>
              <a:t>之间的权值。</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1398899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以这个权值为概率，我们在搜索时这个像素点将以此概率变为轮廓点。由上图可见经过变换后轮廓线的补充，此时我们以黑点作为轮廓线，这个物体已经是一个封闭区域内的物体了</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extLst>
      <p:ext uri="{BB962C8B-B14F-4D97-AF65-F5344CB8AC3E}">
        <p14:creationId xmlns:p14="http://schemas.microsoft.com/office/powerpoint/2010/main" val="402187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之后我们使用</a:t>
            </a:r>
            <a:r>
              <a:rPr lang="en-US" altLang="zh-CN"/>
              <a:t>DFS</a:t>
            </a:r>
            <a:r>
              <a:rPr lang="zh-CN" altLang="en-US"/>
              <a:t>搜索，找到这样的封闭区域，统计封闭区域的面积，将最大的封闭区域中的所有点置为黑色，其他点一律置为白色，得到最终的物像掩模。此时我们确定了整张图像中这个不需要的物体的较为精确的轮廓掩模。</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4006163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我们下一步的任务就是要根据这掩模将原图中对应点的移除掉并换成另外的像素点，并且使得整张图片看起来平滑和自然。这里我们使用了最小费用流的方式建模。</a:t>
            </a:r>
            <a:endParaRPr lang="en-US" altLang="zh-CN"/>
          </a:p>
          <a:p>
            <a:r>
              <a:rPr lang="zh-CN" altLang="en-US"/>
              <a:t>以图中</a:t>
            </a:r>
            <a:r>
              <a:rPr lang="en-US" altLang="zh-CN"/>
              <a:t>3</a:t>
            </a:r>
            <a:r>
              <a:rPr lang="zh-CN" altLang="en-US"/>
              <a:t>*</a:t>
            </a:r>
            <a:r>
              <a:rPr lang="en-US" altLang="zh-CN"/>
              <a:t>3</a:t>
            </a:r>
            <a:r>
              <a:rPr lang="zh-CN" altLang="en-US"/>
              <a:t>的图像矩阵为例。我们首先将图像（</a:t>
            </a:r>
            <a:r>
              <a:rPr lang="en-US" altLang="zh-CN"/>
              <a:t>Image</a:t>
            </a:r>
            <a:r>
              <a:rPr lang="zh-CN" altLang="en-US"/>
              <a:t>）矩阵中的像素点当做一个图（</a:t>
            </a:r>
            <a:r>
              <a:rPr lang="en-US" altLang="zh-CN"/>
              <a:t>Graph</a:t>
            </a:r>
            <a:r>
              <a:rPr lang="zh-CN" altLang="en-US"/>
              <a:t>）的点，红色表示</a:t>
            </a:r>
            <a:r>
              <a:rPr lang="en-US" altLang="zh-CN"/>
              <a:t>mask</a:t>
            </a:r>
            <a:r>
              <a:rPr lang="zh-CN" altLang="en-US"/>
              <a:t>中标记要删除的点，白色表示正常点。</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extLst>
      <p:ext uri="{BB962C8B-B14F-4D97-AF65-F5344CB8AC3E}">
        <p14:creationId xmlns:p14="http://schemas.microsoft.com/office/powerpoint/2010/main" val="28919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a:t>首先我们连接一个像素点与它下层中的相邻的</a:t>
                </a:r>
                <a:r>
                  <a:rPr lang="en-US" altLang="zh-CN"/>
                  <a:t>k</a:t>
                </a:r>
                <a:r>
                  <a:rPr lang="zh-CN" altLang="en-US"/>
                  <a:t>个点，本图中</a:t>
                </a:r>
                <a:r>
                  <a:rPr lang="en-US" altLang="zh-CN"/>
                  <a:t>k=2</a:t>
                </a:r>
                <a:r>
                  <a:rPr lang="zh-CN" altLang="en-US"/>
                  <a:t>。我们给每一个连接的边设置</a:t>
                </a:r>
                <a:r>
                  <a:rPr lang="en-US" altLang="zh-CN"/>
                  <a:t>capacity</a:t>
                </a:r>
                <a:r>
                  <a:rPr lang="zh-CN" altLang="en-US"/>
                  <a:t>为</a:t>
                </a:r>
                <a:r>
                  <a:rPr lang="en-US" altLang="zh-CN"/>
                  <a:t>1</a:t>
                </a:r>
                <a:endParaRPr lang="zh-CN" altLang="en-US" dirty="0"/>
              </a:p>
            </p:txBody>
          </p:sp>
        </mc:Choice>
        <mc:Fallback xmlns="">
          <p:sp>
            <p:nvSpPr>
              <p:cNvPr id="3" name="备注占位符 2"/>
              <p:cNvSpPr>
                <a:spLocks noGrp="1"/>
              </p:cNvSpPr>
              <p:nvPr>
                <p:ph type="body" idx="1"/>
              </p:nvPr>
            </p:nvSpPr>
            <p:spPr/>
            <p:txBody>
              <a:bodyPr/>
              <a:lstStyle/>
              <a:p>
                <a:r>
                  <a:rPr lang="en-US" altLang="zh-CN" dirty="0"/>
                  <a:t>First we connect each node to k nodes in their lower layers. In this slide, k equals to 2. The edges have unit capacity.</a:t>
                </a:r>
              </a:p>
              <a:p>
                <a:r>
                  <a:rPr lang="en-US" altLang="zh-CN" dirty="0"/>
                  <a:t>Then we add s1, s2 at the top and t at the bottom. And make wide connection. </a:t>
                </a:r>
              </a:p>
              <a:p>
                <a:r>
                  <a:rPr lang="en-US" altLang="zh-CN" dirty="0"/>
                  <a:t>To make sure different paths don’t share nodes, we split each node in original graph into two nodes and add an edge with unit capacity between them. </a:t>
                </a:r>
              </a:p>
              <a:p>
                <a:r>
                  <a:rPr lang="en-US" altLang="zh-CN" dirty="0"/>
                  <a:t>Notice that all edges except (s1,s2) have unit capacity. The capacity of (s1,s2) is min(</a:t>
                </a:r>
                <a:r>
                  <a:rPr lang="en-US" altLang="zh-CN" sz="1200" b="0" i="0">
                    <a:solidFill>
                      <a:srgbClr val="333333"/>
                    </a:solidFill>
                    <a:latin typeface="Cambria Math" panose="02040503050406030204" pitchFamily="18" charset="0"/>
                    <a:sym typeface="微软雅黑" panose="020B0503020204020204" pitchFamily="34" charset="-122"/>
                  </a:rPr>
                  <a:t>𝑤𝑖𝑑𝑡ℎ 𝑜𝑓 𝑚𝑎𝑠𝑘, 10)</a:t>
                </a:r>
                <a:r>
                  <a:rPr lang="en-US" altLang="zh-CN" dirty="0"/>
                  <a:t>. </a:t>
                </a:r>
                <a:endParaRPr lang="zh-CN" altLang="en-US" dirty="0"/>
              </a:p>
            </p:txBody>
          </p:sp>
        </mc:Fallback>
      </mc:AlternateContent>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303511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我们将分为以下几个部分来讲解我们</a:t>
            </a:r>
            <a:r>
              <a:rPr lang="en-US" altLang="zh-CN"/>
              <a:t>Project</a:t>
            </a:r>
            <a:r>
              <a:rPr lang="zh-CN" altLang="en-US"/>
              <a:t>的内容</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extLst>
      <p:ext uri="{BB962C8B-B14F-4D97-AF65-F5344CB8AC3E}">
        <p14:creationId xmlns:p14="http://schemas.microsoft.com/office/powerpoint/2010/main" val="2822194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a:t>之后我们增加源节点</a:t>
                </a:r>
                <a:r>
                  <a:rPr lang="en-US" altLang="zh-CN"/>
                  <a:t>s1</a:t>
                </a:r>
                <a:r>
                  <a:rPr lang="zh-CN" altLang="en-US"/>
                  <a:t>和</a:t>
                </a:r>
                <a:r>
                  <a:rPr lang="en-US" altLang="zh-CN"/>
                  <a:t>s2, </a:t>
                </a:r>
                <a:r>
                  <a:rPr lang="zh-CN" altLang="en-US"/>
                  <a:t>汇点</a:t>
                </a:r>
                <a:r>
                  <a:rPr lang="en-US" altLang="zh-CN"/>
                  <a:t>t</a:t>
                </a:r>
                <a:r>
                  <a:rPr lang="zh-CN" altLang="en-US"/>
                  <a:t>。源点</a:t>
                </a:r>
                <a:r>
                  <a:rPr lang="en-US" altLang="zh-CN"/>
                  <a:t>s1</a:t>
                </a:r>
                <a:r>
                  <a:rPr lang="zh-CN" altLang="en-US"/>
                  <a:t>只与</a:t>
                </a:r>
                <a:r>
                  <a:rPr lang="en-US" altLang="zh-CN"/>
                  <a:t>s2</a:t>
                </a:r>
                <a:r>
                  <a:rPr lang="zh-CN" altLang="en-US"/>
                  <a:t>相连，</a:t>
                </a:r>
                <a:r>
                  <a:rPr lang="en-US" altLang="zh-CN"/>
                  <a:t>s2</a:t>
                </a:r>
                <a:r>
                  <a:rPr lang="zh-CN" altLang="en-US"/>
                  <a:t>与下一层中所有的点相连，每条边容量为</a:t>
                </a:r>
                <a:r>
                  <a:rPr lang="en-US" altLang="zh-CN"/>
                  <a:t>1</a:t>
                </a:r>
                <a:r>
                  <a:rPr lang="zh-CN" altLang="en-US"/>
                  <a:t>，</a:t>
                </a:r>
                <a:r>
                  <a:rPr lang="en-US" altLang="zh-CN"/>
                  <a:t>t</a:t>
                </a:r>
                <a:r>
                  <a:rPr lang="zh-CN" altLang="en-US"/>
                  <a:t>被上一层所有的点连接，每条边容量也为</a:t>
                </a:r>
                <a:r>
                  <a:rPr lang="en-US" altLang="zh-CN"/>
                  <a:t>1</a:t>
                </a:r>
                <a:r>
                  <a:rPr lang="zh-CN" altLang="en-US"/>
                  <a:t>。</a:t>
                </a:r>
                <a:endParaRPr lang="zh-CN" altLang="en-US" dirty="0"/>
              </a:p>
            </p:txBody>
          </p:sp>
        </mc:Choice>
        <mc:Fallback xmlns="">
          <p:sp>
            <p:nvSpPr>
              <p:cNvPr id="3" name="备注占位符 2"/>
              <p:cNvSpPr>
                <a:spLocks noGrp="1"/>
              </p:cNvSpPr>
              <p:nvPr>
                <p:ph type="body" idx="1"/>
              </p:nvPr>
            </p:nvSpPr>
            <p:spPr/>
            <p:txBody>
              <a:bodyPr/>
              <a:lstStyle/>
              <a:p>
                <a:r>
                  <a:rPr lang="en-US" altLang="zh-CN" dirty="0"/>
                  <a:t>First we connect each node to k nodes in their lower layers. In this slide, k equals to 2. The edges have unit capacity.</a:t>
                </a:r>
              </a:p>
              <a:p>
                <a:r>
                  <a:rPr lang="en-US" altLang="zh-CN" dirty="0"/>
                  <a:t>Then we add s1, s2 at the top and t at the bottom. And make wide connection. </a:t>
                </a:r>
              </a:p>
              <a:p>
                <a:r>
                  <a:rPr lang="en-US" altLang="zh-CN" dirty="0"/>
                  <a:t>To make sure different paths don’t share nodes, we split each node in original graph into two nodes and add an edge with unit capacity between them. </a:t>
                </a:r>
              </a:p>
              <a:p>
                <a:r>
                  <a:rPr lang="en-US" altLang="zh-CN" dirty="0"/>
                  <a:t>Notice that all edges except (s1,s2) have unit capacity. The capacity of (s1,s2) is min(</a:t>
                </a:r>
                <a:r>
                  <a:rPr lang="en-US" altLang="zh-CN" sz="1200" b="0" i="0">
                    <a:solidFill>
                      <a:srgbClr val="333333"/>
                    </a:solidFill>
                    <a:latin typeface="Cambria Math" panose="02040503050406030204" pitchFamily="18" charset="0"/>
                    <a:sym typeface="微软雅黑" panose="020B0503020204020204" pitchFamily="34" charset="-122"/>
                  </a:rPr>
                  <a:t>𝑤𝑖𝑑𝑡ℎ 𝑜𝑓 𝑚𝑎𝑠𝑘, 10)</a:t>
                </a:r>
                <a:r>
                  <a:rPr lang="en-US" altLang="zh-CN" dirty="0"/>
                  <a:t>. </a:t>
                </a:r>
                <a:endParaRPr lang="zh-CN" altLang="en-US" dirty="0"/>
              </a:p>
            </p:txBody>
          </p:sp>
        </mc:Fallback>
      </mc:AlternateContent>
      <p:sp>
        <p:nvSpPr>
          <p:cNvPr id="4" name="灯片编号占位符 3"/>
          <p:cNvSpPr>
            <a:spLocks noGrp="1"/>
          </p:cNvSpPr>
          <p:nvPr>
            <p:ph type="sldNum" sz="quarter" idx="5"/>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1203065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a:t>为了确保每个点不会被重复通过，我们将每个非源点和汇点的点拆分</a:t>
                </a:r>
                <a:r>
                  <a:rPr lang="en-US" altLang="zh-CN"/>
                  <a:t>v</a:t>
                </a:r>
                <a:r>
                  <a:rPr lang="zh-CN" altLang="en-US"/>
                  <a:t>成两个，</a:t>
                </a:r>
                <a:r>
                  <a:rPr lang="en-US" altLang="zh-CN"/>
                  <a:t>v_in</a:t>
                </a:r>
                <a:r>
                  <a:rPr lang="zh-CN" altLang="en-US"/>
                  <a:t>和</a:t>
                </a:r>
                <a:r>
                  <a:rPr lang="en-US" altLang="zh-CN"/>
                  <a:t>v_out, v_in</a:t>
                </a:r>
                <a:r>
                  <a:rPr lang="zh-CN" altLang="en-US"/>
                  <a:t>被其他点连入，</a:t>
                </a:r>
                <a:r>
                  <a:rPr lang="en-US" altLang="zh-CN"/>
                  <a:t>v_out</a:t>
                </a:r>
                <a:r>
                  <a:rPr lang="zh-CN" altLang="en-US"/>
                  <a:t>连出到其他点，</a:t>
                </a:r>
                <a:r>
                  <a:rPr lang="en-US" altLang="zh-CN"/>
                  <a:t>v_in</a:t>
                </a:r>
                <a:r>
                  <a:rPr lang="zh-CN" altLang="en-US"/>
                  <a:t>和</a:t>
                </a:r>
                <a:r>
                  <a:rPr lang="en-US" altLang="zh-CN"/>
                  <a:t>v_out</a:t>
                </a:r>
                <a:r>
                  <a:rPr lang="zh-CN" altLang="en-US"/>
                  <a:t>之间有一个</a:t>
                </a:r>
                <a:r>
                  <a:rPr lang="en-US" altLang="zh-CN"/>
                  <a:t>capacity</a:t>
                </a:r>
                <a:r>
                  <a:rPr lang="zh-CN" altLang="en-US"/>
                  <a:t>为</a:t>
                </a:r>
                <a:r>
                  <a:rPr lang="en-US" altLang="zh-CN"/>
                  <a:t>1</a:t>
                </a:r>
                <a:r>
                  <a:rPr lang="zh-CN" altLang="en-US"/>
                  <a:t>的有向边。</a:t>
                </a:r>
                <a:endParaRPr lang="zh-CN" altLang="en-US" dirty="0"/>
              </a:p>
            </p:txBody>
          </p:sp>
        </mc:Choice>
        <mc:Fallback xmlns="">
          <p:sp>
            <p:nvSpPr>
              <p:cNvPr id="3" name="备注占位符 2"/>
              <p:cNvSpPr>
                <a:spLocks noGrp="1"/>
              </p:cNvSpPr>
              <p:nvPr>
                <p:ph type="body" idx="1"/>
              </p:nvPr>
            </p:nvSpPr>
            <p:spPr/>
            <p:txBody>
              <a:bodyPr/>
              <a:lstStyle/>
              <a:p>
                <a:r>
                  <a:rPr lang="en-US" altLang="zh-CN" dirty="0"/>
                  <a:t>First we connect each node to k nodes in their lower layers. In this slide, k equals to 2. The edges have unit capacity.</a:t>
                </a:r>
              </a:p>
              <a:p>
                <a:r>
                  <a:rPr lang="en-US" altLang="zh-CN" dirty="0"/>
                  <a:t>Then we add s1, s2 at the top and t at the bottom. And make wide connection. </a:t>
                </a:r>
              </a:p>
              <a:p>
                <a:r>
                  <a:rPr lang="en-US" altLang="zh-CN" dirty="0"/>
                  <a:t>To make sure different paths don’t share nodes, we split each node in original graph into two nodes and add an edge with unit capacity between them. </a:t>
                </a:r>
              </a:p>
              <a:p>
                <a:r>
                  <a:rPr lang="en-US" altLang="zh-CN" dirty="0"/>
                  <a:t>Notice that all edges except (s1,s2) have unit capacity. The capacity of (s1,s2) is min(</a:t>
                </a:r>
                <a:r>
                  <a:rPr lang="en-US" altLang="zh-CN" sz="1200" b="0" i="0">
                    <a:solidFill>
                      <a:srgbClr val="333333"/>
                    </a:solidFill>
                    <a:latin typeface="Cambria Math" panose="02040503050406030204" pitchFamily="18" charset="0"/>
                    <a:sym typeface="微软雅黑" panose="020B0503020204020204" pitchFamily="34" charset="-122"/>
                  </a:rPr>
                  <a:t>𝑤𝑖𝑑𝑡ℎ 𝑜𝑓 𝑚𝑎𝑠𝑘, 10)</a:t>
                </a:r>
                <a:r>
                  <a:rPr lang="en-US" altLang="zh-CN" dirty="0"/>
                  <a:t>. </a:t>
                </a:r>
                <a:endParaRPr lang="zh-CN" altLang="en-US" dirty="0"/>
              </a:p>
            </p:txBody>
          </p:sp>
        </mc:Fallback>
      </mc:AlternateContent>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765504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a:t>现在除了</a:t>
                </a:r>
                <a:r>
                  <a:rPr lang="en-US" altLang="zh-CN"/>
                  <a:t>(s1</a:t>
                </a:r>
                <a:r>
                  <a:rPr lang="zh-CN" altLang="en-US"/>
                  <a:t>，</a:t>
                </a:r>
                <a:r>
                  <a:rPr lang="en-US" altLang="zh-CN"/>
                  <a:t>s2)</a:t>
                </a:r>
                <a:r>
                  <a:rPr lang="zh-CN" altLang="en-US"/>
                  <a:t>以外，所有的边的</a:t>
                </a:r>
                <a:r>
                  <a:rPr lang="en-US" altLang="zh-CN"/>
                  <a:t>capacity</a:t>
                </a:r>
                <a:r>
                  <a:rPr lang="zh-CN" altLang="en-US"/>
                  <a:t>都是</a:t>
                </a:r>
                <a:r>
                  <a:rPr lang="en-US" altLang="zh-CN"/>
                  <a:t>1</a:t>
                </a:r>
                <a:r>
                  <a:rPr lang="zh-CN" altLang="en-US"/>
                  <a:t>。 我们置</a:t>
                </a:r>
                <a:r>
                  <a:rPr lang="en-US" altLang="zh-CN"/>
                  <a:t>(</a:t>
                </a:r>
                <a:r>
                  <a:rPr lang="en-US" altLang="zh-CN" dirty="0"/>
                  <a:t>s1,</a:t>
                </a:r>
                <a:r>
                  <a:rPr lang="en-US" altLang="zh-CN"/>
                  <a:t>s2)</a:t>
                </a:r>
                <a:r>
                  <a:rPr lang="zh-CN" altLang="en-US"/>
                  <a:t>的</a:t>
                </a:r>
                <a:r>
                  <a:rPr lang="en-US" altLang="zh-CN"/>
                  <a:t>capacity</a:t>
                </a:r>
                <a:r>
                  <a:rPr lang="zh-CN" altLang="en-US"/>
                  <a:t>为</a:t>
                </a:r>
                <a:r>
                  <a:rPr lang="en-US" altLang="zh-CN"/>
                  <a:t>min</a:t>
                </a:r>
                <a:r>
                  <a:rPr lang="en-US" altLang="zh-CN" dirty="0"/>
                  <a:t>(</a:t>
                </a:r>
                <a14:m>
                  <m:oMath xmlns:m="http://schemas.openxmlformats.org/officeDocument/2006/math">
                    <m:r>
                      <a:rPr lang="en-US" altLang="zh-CN" sz="1200" b="0" i="1" smtClean="0">
                        <a:solidFill>
                          <a:srgbClr val="333333"/>
                        </a:solidFill>
                        <a:latin typeface="Cambria Math" panose="02040503050406030204" pitchFamily="18" charset="0"/>
                        <a:sym typeface="微软雅黑" panose="020B0503020204020204" pitchFamily="34" charset="-122"/>
                      </a:rPr>
                      <m:t>𝑤𝑖𝑑𝑡h</m:t>
                    </m:r>
                    <m:r>
                      <a:rPr lang="en-US" altLang="zh-CN" sz="1200" b="0" i="1" smtClean="0">
                        <a:solidFill>
                          <a:srgbClr val="333333"/>
                        </a:solidFill>
                        <a:latin typeface="Cambria Math" panose="02040503050406030204" pitchFamily="18" charset="0"/>
                        <a:sym typeface="微软雅黑" panose="020B0503020204020204" pitchFamily="34" charset="-122"/>
                      </a:rPr>
                      <m:t> </m:t>
                    </m:r>
                    <m:r>
                      <a:rPr lang="en-US" altLang="zh-CN" sz="1200" b="0" i="1" smtClean="0">
                        <a:solidFill>
                          <a:srgbClr val="333333"/>
                        </a:solidFill>
                        <a:latin typeface="Cambria Math" panose="02040503050406030204" pitchFamily="18" charset="0"/>
                        <a:sym typeface="微软雅黑" panose="020B0503020204020204" pitchFamily="34" charset="-122"/>
                      </a:rPr>
                      <m:t>𝑜𝑓</m:t>
                    </m:r>
                    <m:r>
                      <a:rPr lang="en-US" altLang="zh-CN" sz="1200" b="0" i="1" smtClean="0">
                        <a:solidFill>
                          <a:srgbClr val="333333"/>
                        </a:solidFill>
                        <a:latin typeface="Cambria Math" panose="02040503050406030204" pitchFamily="18" charset="0"/>
                        <a:sym typeface="微软雅黑" panose="020B0503020204020204" pitchFamily="34" charset="-122"/>
                      </a:rPr>
                      <m:t> </m:t>
                    </m:r>
                    <m:r>
                      <a:rPr lang="en-US" altLang="zh-CN" sz="1200" b="0" i="1" smtClean="0">
                        <a:solidFill>
                          <a:srgbClr val="333333"/>
                        </a:solidFill>
                        <a:latin typeface="Cambria Math" panose="02040503050406030204" pitchFamily="18" charset="0"/>
                        <a:sym typeface="微软雅黑" panose="020B0503020204020204" pitchFamily="34" charset="-122"/>
                      </a:rPr>
                      <m:t>𝑚𝑎𝑠𝑘</m:t>
                    </m:r>
                    <m:r>
                      <a:rPr lang="en-US" altLang="zh-CN" sz="1200" b="0" i="1" smtClean="0">
                        <a:solidFill>
                          <a:srgbClr val="333333"/>
                        </a:solidFill>
                        <a:latin typeface="Cambria Math" panose="02040503050406030204" pitchFamily="18" charset="0"/>
                        <a:sym typeface="微软雅黑" panose="020B0503020204020204" pitchFamily="34" charset="-122"/>
                      </a:rPr>
                      <m:t>, 10)</m:t>
                    </m:r>
                  </m:oMath>
                </a14:m>
                <a:r>
                  <a:rPr lang="en-US" altLang="zh-CN" dirty="0"/>
                  <a:t>. </a:t>
                </a:r>
              </a:p>
              <a:p>
                <a:r>
                  <a:rPr lang="zh-CN" altLang="en-US"/>
                  <a:t>现在令</a:t>
                </a:r>
                <a:r>
                  <a:rPr lang="en-US" altLang="zh-CN"/>
                  <a:t>C</a:t>
                </a:r>
                <a:r>
                  <a:rPr lang="en-US" altLang="zh-CN" dirty="0"/>
                  <a:t>={s1}, D={all other nodes</a:t>
                </a:r>
                <a:r>
                  <a:rPr lang="en-US" altLang="zh-CN"/>
                  <a:t>}. </a:t>
                </a:r>
                <a:r>
                  <a:rPr lang="zh-CN" altLang="en-US"/>
                  <a:t>那么</a:t>
                </a:r>
                <a:r>
                  <a:rPr lang="en-US" altLang="zh-CN"/>
                  <a:t>(</a:t>
                </a:r>
                <a:r>
                  <a:rPr lang="en-US" altLang="zh-CN" dirty="0"/>
                  <a:t>C,</a:t>
                </a:r>
                <a:r>
                  <a:rPr lang="en-US" altLang="zh-CN"/>
                  <a:t>D)</a:t>
                </a:r>
                <a:r>
                  <a:rPr lang="zh-CN" altLang="en-US"/>
                  <a:t>是一个最小割，也就意味着我们找到了这么多条从图片上边到底边的路径。</a:t>
                </a:r>
                <a:endParaRPr lang="zh-CN" altLang="en-US" dirty="0"/>
              </a:p>
            </p:txBody>
          </p:sp>
        </mc:Choice>
        <mc:Fallback xmlns="">
          <p:sp>
            <p:nvSpPr>
              <p:cNvPr id="3" name="备注占位符 2"/>
              <p:cNvSpPr>
                <a:spLocks noGrp="1"/>
              </p:cNvSpPr>
              <p:nvPr>
                <p:ph type="body" idx="1"/>
              </p:nvPr>
            </p:nvSpPr>
            <p:spPr/>
            <p:txBody>
              <a:bodyPr/>
              <a:lstStyle/>
              <a:p>
                <a:r>
                  <a:rPr lang="en-US" altLang="zh-CN" dirty="0"/>
                  <a:t>First we connect each node to k nodes in their lower layers. In this slide, k equals to 2. The edges have unit capacity.</a:t>
                </a:r>
              </a:p>
              <a:p>
                <a:r>
                  <a:rPr lang="en-US" altLang="zh-CN" dirty="0"/>
                  <a:t>Then we add s1, s2 at the top and t at the bottom. And make wide connection. </a:t>
                </a:r>
              </a:p>
              <a:p>
                <a:r>
                  <a:rPr lang="en-US" altLang="zh-CN" dirty="0"/>
                  <a:t>To make sure different paths don’t share nodes, we split each node in original graph into two nodes and add an edge with unit capacity between them. </a:t>
                </a:r>
              </a:p>
              <a:p>
                <a:r>
                  <a:rPr lang="en-US" altLang="zh-CN" dirty="0"/>
                  <a:t>Notice that all edges except (s1,s2) have unit capacity. The capacity of (s1,s2) is min(</a:t>
                </a:r>
                <a:r>
                  <a:rPr lang="en-US" altLang="zh-CN" sz="1200" b="0" i="0">
                    <a:solidFill>
                      <a:srgbClr val="333333"/>
                    </a:solidFill>
                    <a:latin typeface="Cambria Math" panose="02040503050406030204" pitchFamily="18" charset="0"/>
                    <a:sym typeface="微软雅黑" panose="020B0503020204020204" pitchFamily="34" charset="-122"/>
                  </a:rPr>
                  <a:t>𝑤𝑖𝑑𝑡ℎ 𝑜𝑓 𝑚𝑎𝑠𝑘, 10)</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 C={s1}, D={all other nodes}. Then (C,D) is minimum cut. Its capacity is equal to the capacity of (s1, s2). So we will find this number of paths. </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2770469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之后我们计算每个节点的费用，我们使用</a:t>
            </a:r>
            <a:r>
              <a:rPr lang="en-US" altLang="zh-CN"/>
              <a:t>scharr operator</a:t>
            </a:r>
            <a:r>
              <a:rPr lang="zh-CN" altLang="en-US"/>
              <a:t>算子计算出整张图片的</a:t>
            </a:r>
            <a:r>
              <a:rPr lang="en-US" altLang="zh-CN"/>
              <a:t>energy map</a:t>
            </a:r>
            <a:r>
              <a:rPr lang="zh-CN" altLang="en-US"/>
              <a:t>，这其实也就是在判断每个像素在这张原图中是否是关键的像素（边界附近的像素为关键像素，导数比较大，平滑区域的像素关键程度就要小很多）</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23</a:t>
            </a:fld>
            <a:endParaRPr lang="zh-CN" altLang="en-US"/>
          </a:p>
        </p:txBody>
      </p:sp>
    </p:spTree>
    <p:extLst>
      <p:ext uri="{BB962C8B-B14F-4D97-AF65-F5344CB8AC3E}">
        <p14:creationId xmlns:p14="http://schemas.microsoft.com/office/powerpoint/2010/main" val="3452955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如果一个像素点是</a:t>
            </a:r>
            <a:r>
              <a:rPr lang="en-US" altLang="zh-CN"/>
              <a:t>mask</a:t>
            </a:r>
            <a:r>
              <a:rPr lang="zh-CN" altLang="en-US"/>
              <a:t>中要移除的点，那么我们将这个点的</a:t>
            </a:r>
            <a:r>
              <a:rPr lang="en-US" altLang="zh-CN"/>
              <a:t>energy</a:t>
            </a:r>
            <a:r>
              <a:rPr lang="zh-CN" altLang="en-US"/>
              <a:t>乘以</a:t>
            </a:r>
            <a:r>
              <a:rPr lang="en-US" altLang="zh-CN"/>
              <a:t>-1000</a:t>
            </a:r>
            <a:r>
              <a:rPr lang="zh-CN" altLang="en-US"/>
              <a:t>。之后我们求出每条边的费用，</a:t>
            </a:r>
            <a:r>
              <a:rPr lang="en-US" altLang="zh-CN"/>
              <a:t>v_in</a:t>
            </a:r>
            <a:r>
              <a:rPr lang="zh-CN" altLang="en-US"/>
              <a:t>和</a:t>
            </a:r>
            <a:r>
              <a:rPr lang="en-US" altLang="zh-CN"/>
              <a:t>v_out</a:t>
            </a:r>
            <a:r>
              <a:rPr lang="zh-CN" altLang="en-US"/>
              <a:t>之间的节点费用为</a:t>
            </a:r>
            <a:r>
              <a:rPr lang="en-US" altLang="zh-CN"/>
              <a:t>0</a:t>
            </a:r>
            <a:r>
              <a:rPr lang="zh-CN" altLang="en-US"/>
              <a:t>，其他节点的费用为两个点的</a:t>
            </a:r>
            <a:r>
              <a:rPr lang="en-US" altLang="zh-CN"/>
              <a:t>energy</a:t>
            </a:r>
            <a:r>
              <a:rPr lang="zh-CN" altLang="en-US"/>
              <a:t>的平均值。</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24</a:t>
            </a:fld>
            <a:endParaRPr lang="zh-CN" altLang="en-US"/>
          </a:p>
        </p:txBody>
      </p:sp>
    </p:spTree>
    <p:extLst>
      <p:ext uri="{BB962C8B-B14F-4D97-AF65-F5344CB8AC3E}">
        <p14:creationId xmlns:p14="http://schemas.microsoft.com/office/powerpoint/2010/main" val="3324521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2E3033"/>
                </a:solidFill>
                <a:effectLst/>
                <a:latin typeface="Arial" panose="020B0604020202020204" pitchFamily="34" charset="0"/>
              </a:rPr>
              <a:t>此时我们的网络流模型建立完毕，之后使用最大流算法寻找路径。在这个过程中，我们需要找到从源点到收点的单源最短路径，我们使用</a:t>
            </a:r>
            <a:r>
              <a:rPr lang="en-US" altLang="zh-CN" b="0" i="0">
                <a:solidFill>
                  <a:srgbClr val="2E3033"/>
                </a:solidFill>
                <a:effectLst/>
                <a:latin typeface="Arial" panose="020B0604020202020204" pitchFamily="34" charset="0"/>
              </a:rPr>
              <a:t>shortest-path-faster</a:t>
            </a:r>
            <a:r>
              <a:rPr lang="zh-CN" altLang="en-US" b="0" i="0">
                <a:solidFill>
                  <a:srgbClr val="2E3033"/>
                </a:solidFill>
                <a:effectLst/>
                <a:latin typeface="Arial" panose="020B0604020202020204" pitchFamily="34" charset="0"/>
              </a:rPr>
              <a:t>算法来完成这一任务。</a:t>
            </a:r>
            <a:endParaRPr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25</a:t>
            </a:fld>
            <a:endParaRPr lang="zh-CN" altLang="en-US"/>
          </a:p>
        </p:txBody>
      </p:sp>
    </p:spTree>
    <p:extLst>
      <p:ext uri="{BB962C8B-B14F-4D97-AF65-F5344CB8AC3E}">
        <p14:creationId xmlns:p14="http://schemas.microsoft.com/office/powerpoint/2010/main" val="725249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a:solidFill>
                  <a:srgbClr val="2E3033"/>
                </a:solidFill>
                <a:effectLst/>
                <a:latin typeface="Arial" panose="020B0604020202020204" pitchFamily="34" charset="0"/>
              </a:rPr>
              <a:t>找到路径后，删除它们。此时删除的这条路径上的点，要么是被</a:t>
            </a:r>
            <a:r>
              <a:rPr lang="en-US" altLang="zh-CN" b="0" i="0">
                <a:solidFill>
                  <a:srgbClr val="2E3033"/>
                </a:solidFill>
                <a:effectLst/>
                <a:latin typeface="Arial" panose="020B0604020202020204" pitchFamily="34" charset="0"/>
              </a:rPr>
              <a:t>mask</a:t>
            </a:r>
            <a:r>
              <a:rPr lang="zh-CN" altLang="en-US" b="0" i="0">
                <a:solidFill>
                  <a:srgbClr val="2E3033"/>
                </a:solidFill>
                <a:effectLst/>
                <a:latin typeface="Arial" panose="020B0604020202020204" pitchFamily="34" charset="0"/>
              </a:rPr>
              <a:t>标记的，要么是这张图片中不关键的点，对整张图影响较小。</a:t>
            </a:r>
            <a:br>
              <a:rPr lang="zh-CN" altLang="en-US"/>
            </a:br>
            <a:r>
              <a:rPr lang="zh-CN" altLang="en-US"/>
              <a:t>之后，</a:t>
            </a:r>
            <a:r>
              <a:rPr lang="zh-CN" altLang="en-US" b="0" i="0">
                <a:solidFill>
                  <a:srgbClr val="2E3033"/>
                </a:solidFill>
                <a:effectLst/>
                <a:latin typeface="Arial" panose="020B0604020202020204" pitchFamily="34" charset="0"/>
              </a:rPr>
              <a:t>为了保留图像的形状，我们再次调用</a:t>
            </a:r>
            <a:r>
              <a:rPr lang="en-US" altLang="zh-CN" b="0" i="0">
                <a:solidFill>
                  <a:srgbClr val="2E3033"/>
                </a:solidFill>
                <a:effectLst/>
                <a:latin typeface="Arial" panose="020B0604020202020204" pitchFamily="34" charset="0"/>
              </a:rPr>
              <a:t>max flow</a:t>
            </a:r>
            <a:r>
              <a:rPr lang="zh-CN" altLang="en-US" b="0" i="0">
                <a:solidFill>
                  <a:srgbClr val="2E3033"/>
                </a:solidFill>
                <a:effectLst/>
                <a:latin typeface="Arial" panose="020B0604020202020204" pitchFamily="34" charset="0"/>
              </a:rPr>
              <a:t>算法来寻找最小费用流的路径，用这条路径填充图像，这时找到的也是最不关键的节点，补上它们对图像的影响也非常小。</a:t>
            </a:r>
            <a:endParaRPr lang="zh-CN" altLang="en-US"/>
          </a:p>
        </p:txBody>
      </p:sp>
      <p:sp>
        <p:nvSpPr>
          <p:cNvPr id="4" name="灯片编号占位符 3"/>
          <p:cNvSpPr>
            <a:spLocks noGrp="1"/>
          </p:cNvSpPr>
          <p:nvPr>
            <p:ph type="sldNum" sz="quarter" idx="5"/>
          </p:nvPr>
        </p:nvSpPr>
        <p:spPr/>
        <p:txBody>
          <a:bodyPr/>
          <a:lstStyle/>
          <a:p>
            <a:fld id="{6E0D5545-95D4-489F-B8ED-7EAFA774B567}" type="slidenum">
              <a:rPr lang="zh-CN" altLang="en-US" smtClean="0"/>
              <a:t>26</a:t>
            </a:fld>
            <a:endParaRPr lang="zh-CN" altLang="en-US"/>
          </a:p>
        </p:txBody>
      </p:sp>
    </p:spTree>
    <p:extLst>
      <p:ext uri="{BB962C8B-B14F-4D97-AF65-F5344CB8AC3E}">
        <p14:creationId xmlns:p14="http://schemas.microsoft.com/office/powerpoint/2010/main" val="2012271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我们对整个移除算法的复杂度进行分析，总体的复杂度是</a:t>
            </a:r>
            <a:r>
              <a:rPr lang="en-US" altLang="zh-CN"/>
              <a:t>O(mn)</a:t>
            </a:r>
            <a:endParaRPr lang="zh-CN" altLang="en-US"/>
          </a:p>
        </p:txBody>
      </p:sp>
      <p:sp>
        <p:nvSpPr>
          <p:cNvPr id="4" name="灯片编号占位符 3"/>
          <p:cNvSpPr>
            <a:spLocks noGrp="1"/>
          </p:cNvSpPr>
          <p:nvPr>
            <p:ph type="sldNum" sz="quarter" idx="5"/>
          </p:nvPr>
        </p:nvSpPr>
        <p:spPr/>
        <p:txBody>
          <a:bodyPr/>
          <a:lstStyle/>
          <a:p>
            <a:fld id="{CF4ACAD1-427C-4653-A880-5C7BE8D23B76}" type="slidenum">
              <a:rPr lang="en-US" smtClean="0"/>
              <a:t>27</a:t>
            </a:fld>
            <a:endParaRPr lang="en-US"/>
          </a:p>
        </p:txBody>
      </p:sp>
    </p:spTree>
    <p:extLst>
      <p:ext uri="{BB962C8B-B14F-4D97-AF65-F5344CB8AC3E}">
        <p14:creationId xmlns:p14="http://schemas.microsoft.com/office/powerpoint/2010/main" val="217288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28</a:t>
            </a:fld>
            <a:endParaRPr lang="zh-CN" altLang="en-US"/>
          </a:p>
        </p:txBody>
      </p:sp>
    </p:spTree>
    <p:extLst>
      <p:ext uri="{BB962C8B-B14F-4D97-AF65-F5344CB8AC3E}">
        <p14:creationId xmlns:p14="http://schemas.microsoft.com/office/powerpoint/2010/main" val="346729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在这里我们展示一个移除物像的样例。左边是原图，右边是移除后的图像</a:t>
            </a:r>
          </a:p>
        </p:txBody>
      </p:sp>
      <p:sp>
        <p:nvSpPr>
          <p:cNvPr id="4" name="灯片编号占位符 3"/>
          <p:cNvSpPr>
            <a:spLocks noGrp="1"/>
          </p:cNvSpPr>
          <p:nvPr>
            <p:ph type="sldNum" sz="quarter" idx="5"/>
          </p:nvPr>
        </p:nvSpPr>
        <p:spPr/>
        <p:txBody>
          <a:bodyPr/>
          <a:lstStyle/>
          <a:p>
            <a:fld id="{CF4ACAD1-427C-4653-A880-5C7BE8D23B76}" type="slidenum">
              <a:rPr lang="en-US" smtClean="0"/>
              <a:t>29</a:t>
            </a:fld>
            <a:endParaRPr lang="en-US"/>
          </a:p>
        </p:txBody>
      </p:sp>
    </p:spTree>
    <p:extLst>
      <p:ext uri="{BB962C8B-B14F-4D97-AF65-F5344CB8AC3E}">
        <p14:creationId xmlns:p14="http://schemas.microsoft.com/office/powerpoint/2010/main" val="206713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3651848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一些成功的样例</a:t>
            </a:r>
          </a:p>
        </p:txBody>
      </p:sp>
      <p:sp>
        <p:nvSpPr>
          <p:cNvPr id="4" name="灯片编号占位符 3"/>
          <p:cNvSpPr>
            <a:spLocks noGrp="1"/>
          </p:cNvSpPr>
          <p:nvPr>
            <p:ph type="sldNum" sz="quarter" idx="5"/>
          </p:nvPr>
        </p:nvSpPr>
        <p:spPr/>
        <p:txBody>
          <a:bodyPr/>
          <a:lstStyle/>
          <a:p>
            <a:fld id="{CF4ACAD1-427C-4653-A880-5C7BE8D23B76}" type="slidenum">
              <a:rPr lang="en-US" smtClean="0"/>
              <a:t>30</a:t>
            </a:fld>
            <a:endParaRPr lang="en-US"/>
          </a:p>
        </p:txBody>
      </p:sp>
    </p:spTree>
    <p:extLst>
      <p:ext uri="{BB962C8B-B14F-4D97-AF65-F5344CB8AC3E}">
        <p14:creationId xmlns:p14="http://schemas.microsoft.com/office/powerpoint/2010/main" val="3174266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31</a:t>
            </a:fld>
            <a:endParaRPr lang="zh-CN" altLang="en-US"/>
          </a:p>
        </p:txBody>
      </p:sp>
    </p:spTree>
    <p:extLst>
      <p:ext uri="{BB962C8B-B14F-4D97-AF65-F5344CB8AC3E}">
        <p14:creationId xmlns:p14="http://schemas.microsoft.com/office/powerpoint/2010/main" val="2010361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我们的物像移除系统的</a:t>
            </a:r>
            <a:r>
              <a:rPr lang="en-US" altLang="zh-CN"/>
              <a:t>contributions</a:t>
            </a:r>
            <a:r>
              <a:rPr lang="zh-CN" altLang="en-US"/>
              <a:t>有以下几点：第一，我们颠覆了以往的端到端系统，将整个复杂问题分解为三个子问题，避免了端到端系统训练失败的耗时成本。此外如果某一个子问题在其领域有新的进展时，可以被我们的系统方便地采纳进来，具有低耦合性的优势。</a:t>
            </a:r>
          </a:p>
        </p:txBody>
      </p:sp>
      <p:sp>
        <p:nvSpPr>
          <p:cNvPr id="4" name="灯片编号占位符 3"/>
          <p:cNvSpPr>
            <a:spLocks noGrp="1"/>
          </p:cNvSpPr>
          <p:nvPr>
            <p:ph type="sldNum" sz="quarter" idx="5"/>
          </p:nvPr>
        </p:nvSpPr>
        <p:spPr/>
        <p:txBody>
          <a:bodyPr/>
          <a:lstStyle/>
          <a:p>
            <a:fld id="{CF4ACAD1-427C-4653-A880-5C7BE8D23B76}" type="slidenum">
              <a:rPr lang="en-US" smtClean="0"/>
              <a:t>32</a:t>
            </a:fld>
            <a:endParaRPr lang="en-US"/>
          </a:p>
        </p:txBody>
      </p:sp>
    </p:spTree>
    <p:extLst>
      <p:ext uri="{BB962C8B-B14F-4D97-AF65-F5344CB8AC3E}">
        <p14:creationId xmlns:p14="http://schemas.microsoft.com/office/powerpoint/2010/main" val="417944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我们的系统没有粗暴地将标注的黑色区域中所有的像素直接删去，而是进行了对物像的二次提取，这就意味这我们删除的是真正需要删除的部分，减少了性能损失。此外这种方式使得用户可以直接粗糙地划定一个大范围区域，系统自动在这一区域检测物像轮廓，方便了用户的使用。</a:t>
            </a:r>
          </a:p>
        </p:txBody>
      </p:sp>
      <p:sp>
        <p:nvSpPr>
          <p:cNvPr id="4" name="灯片编号占位符 3"/>
          <p:cNvSpPr>
            <a:spLocks noGrp="1"/>
          </p:cNvSpPr>
          <p:nvPr>
            <p:ph type="sldNum" sz="quarter" idx="5"/>
          </p:nvPr>
        </p:nvSpPr>
        <p:spPr/>
        <p:txBody>
          <a:bodyPr/>
          <a:lstStyle/>
          <a:p>
            <a:fld id="{CF4ACAD1-427C-4653-A880-5C7BE8D23B76}" type="slidenum">
              <a:rPr lang="en-US" smtClean="0"/>
              <a:t>33</a:t>
            </a:fld>
            <a:endParaRPr lang="en-US"/>
          </a:p>
        </p:txBody>
      </p:sp>
    </p:spTree>
    <p:extLst>
      <p:ext uri="{BB962C8B-B14F-4D97-AF65-F5344CB8AC3E}">
        <p14:creationId xmlns:p14="http://schemas.microsoft.com/office/powerpoint/2010/main" val="3977679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第三，我们的系统没有特别针对某一种物体进行训练，也就是说正常的物像我们都能提取，而不是专门针对猫、狗、车等特定的物体，这使得我们的方法具有较强的移植性和通用性。</a:t>
            </a:r>
          </a:p>
        </p:txBody>
      </p:sp>
      <p:sp>
        <p:nvSpPr>
          <p:cNvPr id="4" name="灯片编号占位符 3"/>
          <p:cNvSpPr>
            <a:spLocks noGrp="1"/>
          </p:cNvSpPr>
          <p:nvPr>
            <p:ph type="sldNum" sz="quarter" idx="5"/>
          </p:nvPr>
        </p:nvSpPr>
        <p:spPr/>
        <p:txBody>
          <a:bodyPr/>
          <a:lstStyle/>
          <a:p>
            <a:fld id="{CF4ACAD1-427C-4653-A880-5C7BE8D23B76}" type="slidenum">
              <a:rPr lang="en-US" smtClean="0"/>
              <a:t>34</a:t>
            </a:fld>
            <a:endParaRPr lang="en-US"/>
          </a:p>
        </p:txBody>
      </p:sp>
    </p:spTree>
    <p:extLst>
      <p:ext uri="{BB962C8B-B14F-4D97-AF65-F5344CB8AC3E}">
        <p14:creationId xmlns:p14="http://schemas.microsoft.com/office/powerpoint/2010/main" val="2563236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第四，我们创造性地使用了启发式搜索的方法来补全轮廓，并且达到了很好的效果，这样的方法具有较高的准确性和速度。</a:t>
            </a:r>
          </a:p>
        </p:txBody>
      </p:sp>
      <p:sp>
        <p:nvSpPr>
          <p:cNvPr id="4" name="灯片编号占位符 3"/>
          <p:cNvSpPr>
            <a:spLocks noGrp="1"/>
          </p:cNvSpPr>
          <p:nvPr>
            <p:ph type="sldNum" sz="quarter" idx="5"/>
          </p:nvPr>
        </p:nvSpPr>
        <p:spPr/>
        <p:txBody>
          <a:bodyPr/>
          <a:lstStyle/>
          <a:p>
            <a:fld id="{CF4ACAD1-427C-4653-A880-5C7BE8D23B76}" type="slidenum">
              <a:rPr lang="en-US" smtClean="0"/>
              <a:t>35</a:t>
            </a:fld>
            <a:endParaRPr lang="en-US"/>
          </a:p>
        </p:txBody>
      </p:sp>
    </p:spTree>
    <p:extLst>
      <p:ext uri="{BB962C8B-B14F-4D97-AF65-F5344CB8AC3E}">
        <p14:creationId xmlns:p14="http://schemas.microsoft.com/office/powerpoint/2010/main" val="1105958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第五，我们建立了最小费用流模型来寻找图片中最不重要的像素和物像内部的像素，删除这些点既能删除物像，又能使得对整张图像的影响最小。</a:t>
            </a:r>
          </a:p>
        </p:txBody>
      </p:sp>
      <p:sp>
        <p:nvSpPr>
          <p:cNvPr id="4" name="灯片编号占位符 3"/>
          <p:cNvSpPr>
            <a:spLocks noGrp="1"/>
          </p:cNvSpPr>
          <p:nvPr>
            <p:ph type="sldNum" sz="quarter" idx="5"/>
          </p:nvPr>
        </p:nvSpPr>
        <p:spPr/>
        <p:txBody>
          <a:bodyPr/>
          <a:lstStyle/>
          <a:p>
            <a:fld id="{CF4ACAD1-427C-4653-A880-5C7BE8D23B76}" type="slidenum">
              <a:rPr lang="en-US" smtClean="0"/>
              <a:t>36</a:t>
            </a:fld>
            <a:endParaRPr lang="en-US"/>
          </a:p>
        </p:txBody>
      </p:sp>
    </p:spTree>
    <p:extLst>
      <p:ext uri="{BB962C8B-B14F-4D97-AF65-F5344CB8AC3E}">
        <p14:creationId xmlns:p14="http://schemas.microsoft.com/office/powerpoint/2010/main" val="2024852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4ACAD1-427C-4653-A880-5C7BE8D23B76}" type="slidenum">
              <a:rPr lang="en-US" smtClean="0"/>
              <a:t>37</a:t>
            </a:fld>
            <a:endParaRPr lang="en-US"/>
          </a:p>
        </p:txBody>
      </p:sp>
    </p:spTree>
    <p:extLst>
      <p:ext uri="{BB962C8B-B14F-4D97-AF65-F5344CB8AC3E}">
        <p14:creationId xmlns:p14="http://schemas.microsoft.com/office/powerpoint/2010/main" val="320798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今社会，人们拍照的需求越来越多，对照片的品质也有很高的要求。但是照片中不可避免拍到一些用户不需要的物像，这些物像可能对整张照片的效果都有很大的影响，基于此种需求，我们提出了物像移除系统，它能够移除照片中用户指定的不需要的物像。</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4231774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过去在这一领域的工作主要有两类，一类是基于</a:t>
            </a:r>
            <a:r>
              <a:rPr lang="en-US" altLang="zh-CN"/>
              <a:t>CNN</a:t>
            </a:r>
            <a:r>
              <a:rPr lang="zh-CN" altLang="en-US"/>
              <a:t>的图像修复技术，另一类是传统方法中的图片补全技术。传统方法的主要思想就是通过将一片矩形区域中的像素全部移除，再使用其创造的物像修复技术补全这一片区域的像素。这样的方法至少有以下两个缺点：一是指定的矩形区域大于真正的物体，导致一些原来不必要删除的像素点也被删除，造成性能的浪费；另一方面会使得补全的区域显得模糊和不自然。</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2797681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而基于</a:t>
            </a:r>
            <a:r>
              <a:rPr lang="en-US" altLang="zh-CN"/>
              <a:t>CNN</a:t>
            </a:r>
            <a:r>
              <a:rPr lang="zh-CN" altLang="en-US"/>
              <a:t>的方法虽然在修补的图像质量上要好于传统方法，但是</a:t>
            </a:r>
            <a:r>
              <a:rPr lang="en-US" altLang="zh-CN"/>
              <a:t>CNN</a:t>
            </a:r>
            <a:r>
              <a:rPr lang="zh-CN" altLang="en-US"/>
              <a:t>方法使用的端到端系统，往往只能删除特定种类的物像，比如猫、狗、人这种训练集中指定的物像，难以做到对指定的任意物像进行删除，可移植性较差。此外这样的训练一般使用深层结构的网络，非常消耗时间且依赖计算资源。</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371426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161228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提出的想法是将物像移除这一个大问题分解成三个子问题：提取物像轮廓，生成物像掩模，依据掩模移除物像。我们的模型中，只需要输入物像的粗略位置（矩形的两个角的点的坐标，后文我们称这一区域为“矩形区域“），其可以自动提取矩形区域内的物像位置。其中我们运用了条件生成对抗网络（</a:t>
            </a:r>
            <a:r>
              <a:rPr lang="en-US" altLang="zh-CN"/>
              <a:t>cGAN</a:t>
            </a:r>
            <a:r>
              <a:rPr lang="zh-CN" altLang="en-US"/>
              <a:t>）来提取物像轮廓，使用了启发式搜索算法来补全轮廓和生成掩模，最后我们提出了最小费用流模型来移除该掩模区域不需要的物像。</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144112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4094122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2328587" y="6244170"/>
            <a:ext cx="7554800" cy="406590"/>
            <a:chOff x="2328587" y="6073254"/>
            <a:chExt cx="7554800"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957ABA8D-3632-4FB6-8561-0367E4880E76}"/>
                </a:ext>
              </a:extLst>
            </p:cNvPr>
            <p:cNvCxnSpPr>
              <a:cxnSpLocks/>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F70B8EC-E67C-4355-9367-9F32C483445D}"/>
                </a:ext>
              </a:extLst>
            </p:cNvPr>
            <p:cNvCxnSpPr>
              <a:cxnSpLocks/>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a:p>
        </p:txBody>
      </p:sp>
    </p:spTree>
    <p:extLst>
      <p:ext uri="{BB962C8B-B14F-4D97-AF65-F5344CB8AC3E}">
        <p14:creationId xmlns:p14="http://schemas.microsoft.com/office/powerpoint/2010/main" val="88762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直接连接符 38">
            <a:extLst>
              <a:ext uri="{FF2B5EF4-FFF2-40B4-BE49-F238E27FC236}">
                <a16:creationId xmlns:a16="http://schemas.microsoft.com/office/drawing/2014/main" id="{957ABA8D-3632-4FB6-8561-0367E4880E76}"/>
              </a:ext>
            </a:extLst>
          </p:cNvPr>
          <p:cNvCxnSpPr>
            <a:cxnSpLocks/>
          </p:cNvCxnSpPr>
          <p:nvPr userDrawn="1"/>
        </p:nvCxnSpPr>
        <p:spPr>
          <a:xfrm>
            <a:off x="2328587" y="6496383"/>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F70B8EC-E67C-4355-9367-9F32C483445D}"/>
              </a:ext>
            </a:extLst>
          </p:cNvPr>
          <p:cNvCxnSpPr>
            <a:cxnSpLocks/>
          </p:cNvCxnSpPr>
          <p:nvPr userDrawn="1"/>
        </p:nvCxnSpPr>
        <p:spPr>
          <a:xfrm>
            <a:off x="8983387" y="6496383"/>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460763"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a:t>单击此处编辑标题样式</a:t>
            </a:r>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8946863" y="4805775"/>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5460764" y="4696131"/>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2.jp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7.jpg"/><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50.jpg"/><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51.jp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7.emf"/><Relationship Id="rId7" Type="http://schemas.openxmlformats.org/officeDocument/2006/relationships/image" Target="../media/image59.emf"/><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550.png"/><Relationship Id="rId5" Type="http://schemas.openxmlformats.org/officeDocument/2006/relationships/image" Target="../media/image58.emf"/><Relationship Id="rId4" Type="http://schemas.openxmlformats.org/officeDocument/2006/relationships/image" Target="../media/image530.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50.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image" Target="../media/image680.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76.jpe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70.jpg"/><Relationship Id="rId5" Type="http://schemas.openxmlformats.org/officeDocument/2006/relationships/image" Target="../media/image79.png"/><Relationship Id="rId10" Type="http://schemas.openxmlformats.org/officeDocument/2006/relationships/image" Target="../media/image82.jpg"/><Relationship Id="rId4" Type="http://schemas.openxmlformats.org/officeDocument/2006/relationships/image" Target="../media/image78.png"/><Relationship Id="rId9"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83.jpg"/></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7BA57AA-0245-4C19-883C-04CF12107B4C}"/>
              </a:ext>
            </a:extLst>
          </p:cNvPr>
          <p:cNvSpPr>
            <a:spLocks noGrp="1"/>
          </p:cNvSpPr>
          <p:nvPr>
            <p:ph type="title"/>
          </p:nvPr>
        </p:nvSpPr>
        <p:spPr>
          <a:xfrm>
            <a:off x="5746630" y="2214282"/>
            <a:ext cx="6323889" cy="1649506"/>
          </a:xfrm>
        </p:spPr>
        <p:txBody>
          <a:bodyPr/>
          <a:lstStyle/>
          <a:p>
            <a:pPr>
              <a:lnSpc>
                <a:spcPct val="100000"/>
              </a:lnSpc>
            </a:pPr>
            <a:r>
              <a:rPr lang="en-US" altLang="zh-CN" sz="3600" dirty="0">
                <a:sym typeface="微软雅黑" panose="020B0503020204020204" pitchFamily="34" charset="-122"/>
              </a:rPr>
              <a:t>Algorithm Group Project:</a:t>
            </a:r>
            <a:br>
              <a:rPr lang="en-US" altLang="zh-CN" sz="3600" dirty="0">
                <a:sym typeface="微软雅黑" panose="020B0503020204020204" pitchFamily="34" charset="-122"/>
              </a:rPr>
            </a:br>
            <a:r>
              <a:rPr lang="en-US" altLang="zh-CN" sz="3600" dirty="0">
                <a:sym typeface="微软雅黑" panose="020B0503020204020204" pitchFamily="34" charset="-122"/>
              </a:rPr>
              <a:t>Object Removal</a:t>
            </a:r>
            <a:endParaRPr lang="zh-CN" altLang="en-US" sz="3600" dirty="0"/>
          </a:p>
        </p:txBody>
      </p:sp>
      <p:pic>
        <p:nvPicPr>
          <p:cNvPr id="33" name="图片占位符 32" descr="图片包含 户外, 地面, 天空, 建筑物&#10;&#10;自动生成的说明">
            <a:extLst>
              <a:ext uri="{FF2B5EF4-FFF2-40B4-BE49-F238E27FC236}">
                <a16:creationId xmlns:a16="http://schemas.microsoft.com/office/drawing/2014/main" id="{F388417C-463F-4AAD-B8CE-B3D41B61A4F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6944" b="6944"/>
          <a:stretch>
            <a:fillRect/>
          </a:stretch>
        </p:blipFill>
        <p:spPr/>
      </p:pic>
      <p:graphicFrame>
        <p:nvGraphicFramePr>
          <p:cNvPr id="2" name="表格 2">
            <a:extLst>
              <a:ext uri="{FF2B5EF4-FFF2-40B4-BE49-F238E27FC236}">
                <a16:creationId xmlns:a16="http://schemas.microsoft.com/office/drawing/2014/main" id="{18D1D6E0-65F8-498D-BC07-A43ACD462510}"/>
              </a:ext>
            </a:extLst>
          </p:cNvPr>
          <p:cNvGraphicFramePr>
            <a:graphicFrameLocks noGrp="1"/>
          </p:cNvGraphicFramePr>
          <p:nvPr>
            <p:extLst>
              <p:ext uri="{D42A27DB-BD31-4B8C-83A1-F6EECF244321}">
                <p14:modId xmlns:p14="http://schemas.microsoft.com/office/powerpoint/2010/main" val="3373795539"/>
              </p:ext>
            </p:extLst>
          </p:nvPr>
        </p:nvGraphicFramePr>
        <p:xfrm>
          <a:off x="6014859" y="3937844"/>
          <a:ext cx="5787429" cy="2621280"/>
        </p:xfrm>
        <a:graphic>
          <a:graphicData uri="http://schemas.openxmlformats.org/drawingml/2006/table">
            <a:tbl>
              <a:tblPr>
                <a:tableStyleId>{5C22544A-7EE6-4342-B048-85BDC9FD1C3A}</a:tableStyleId>
              </a:tblPr>
              <a:tblGrid>
                <a:gridCol w="5787429">
                  <a:extLst>
                    <a:ext uri="{9D8B030D-6E8A-4147-A177-3AD203B41FA5}">
                      <a16:colId xmlns:a16="http://schemas.microsoft.com/office/drawing/2014/main" val="7751116"/>
                    </a:ext>
                  </a:extLst>
                </a:gridCol>
              </a:tblGrid>
              <a:tr h="1656903">
                <a:tc>
                  <a:txBody>
                    <a:bodyPr/>
                    <a:lstStyle/>
                    <a:p>
                      <a:pPr marL="0" algn="l" defTabSz="914400" rtl="0" eaLnBrk="1" latinLnBrk="0" hangingPunct="1"/>
                      <a:r>
                        <a:rPr kumimoji="0" lang="en-US" altLang="zh-CN" sz="2000" b="1" i="0" u="none" strike="noStrike" kern="1200" cap="none" spc="0" normalizeH="0" baseline="0">
                          <a:ln>
                            <a:noFill/>
                          </a:ln>
                          <a:solidFill>
                            <a:srgbClr val="44546A"/>
                          </a:solidFill>
                          <a:effectLst/>
                          <a:uLnTx/>
                          <a:uFillTx/>
                          <a:latin typeface="+mn-lt"/>
                          <a:ea typeface="+mn-ea"/>
                          <a:cs typeface="+mn-cs"/>
                        </a:rPr>
                        <a:t>Group Member:</a:t>
                      </a:r>
                    </a:p>
                    <a:p>
                      <a:pPr marL="0" algn="l" defTabSz="914400" rtl="0" eaLnBrk="1" latinLnBrk="0" hangingPunct="1"/>
                      <a:r>
                        <a:rPr kumimoji="0" lang="en-US" altLang="zh-CN" sz="2000" b="1" i="0" u="none" strike="noStrike" kern="1200" cap="none" spc="0" normalizeH="0" baseline="0">
                          <a:ln>
                            <a:noFill/>
                          </a:ln>
                          <a:solidFill>
                            <a:srgbClr val="44546A"/>
                          </a:solidFill>
                          <a:effectLst/>
                          <a:uLnTx/>
                          <a:uFillTx/>
                          <a:latin typeface="+mn-lt"/>
                          <a:ea typeface="+mn-ea"/>
                          <a:cs typeface="+mn-cs"/>
                        </a:rPr>
                        <a:t>            Weixiong </a:t>
                      </a:r>
                      <a:r>
                        <a:rPr kumimoji="0" lang="en-US" altLang="zh-CN" sz="2000" b="1" i="0" u="none" strike="noStrike" kern="1200" cap="none" spc="0" normalizeH="0" baseline="0" dirty="0">
                          <a:ln>
                            <a:noFill/>
                          </a:ln>
                          <a:solidFill>
                            <a:srgbClr val="44546A"/>
                          </a:solidFill>
                          <a:effectLst/>
                          <a:uLnTx/>
                          <a:uFillTx/>
                          <a:latin typeface="+mn-lt"/>
                          <a:ea typeface="+mn-ea"/>
                          <a:cs typeface="+mn-cs"/>
                        </a:rPr>
                        <a:t>Lin, Ren Zhou, </a:t>
                      </a:r>
                      <a:r>
                        <a:rPr kumimoji="0" lang="en-US" altLang="zh-CN" sz="2000" b="1" i="0" u="none" strike="noStrike" kern="1200" cap="none" spc="0" normalizeH="0" baseline="0" err="1">
                          <a:ln>
                            <a:noFill/>
                          </a:ln>
                          <a:solidFill>
                            <a:srgbClr val="44546A"/>
                          </a:solidFill>
                          <a:effectLst/>
                          <a:uLnTx/>
                          <a:uFillTx/>
                          <a:latin typeface="+mn-lt"/>
                          <a:ea typeface="+mn-ea"/>
                          <a:cs typeface="+mn-cs"/>
                        </a:rPr>
                        <a:t>Wentao</a:t>
                      </a:r>
                      <a:r>
                        <a:rPr kumimoji="0" lang="en-US" altLang="zh-CN" sz="2000" b="1" i="0" u="none" strike="noStrike" kern="1200" cap="none" spc="0" normalizeH="0" baseline="0">
                          <a:ln>
                            <a:noFill/>
                          </a:ln>
                          <a:solidFill>
                            <a:srgbClr val="44546A"/>
                          </a:solidFill>
                          <a:effectLst/>
                          <a:uLnTx/>
                          <a:uFillTx/>
                          <a:latin typeface="+mn-lt"/>
                          <a:ea typeface="+mn-ea"/>
                          <a:cs typeface="+mn-cs"/>
                        </a:rPr>
                        <a:t> Zhao</a:t>
                      </a:r>
                    </a:p>
                    <a:p>
                      <a:pPr marL="0" algn="l" defTabSz="914400" rtl="0" eaLnBrk="1" latinLnBrk="0" hangingPunct="1"/>
                      <a:r>
                        <a:rPr kumimoji="0" lang="en-US" altLang="zh-CN" sz="2000" b="1" i="0" u="none" strike="noStrike" kern="1200" cap="none" spc="0" normalizeH="0" baseline="0">
                          <a:ln>
                            <a:noFill/>
                          </a:ln>
                          <a:solidFill>
                            <a:srgbClr val="44546A"/>
                          </a:solidFill>
                          <a:effectLst/>
                          <a:uLnTx/>
                          <a:uFillTx/>
                          <a:latin typeface="+mn-lt"/>
                          <a:ea typeface="+mn-ea"/>
                          <a:cs typeface="+mn-cs"/>
                        </a:rPr>
                        <a:t>Tutor:</a:t>
                      </a:r>
                    </a:p>
                    <a:p>
                      <a:pPr marL="0" algn="l" defTabSz="914400" rtl="0" eaLnBrk="1" latinLnBrk="0" hangingPunct="1"/>
                      <a:r>
                        <a:rPr kumimoji="0" lang="en-US" altLang="zh-CN" sz="2000" b="1" i="0" u="none" strike="noStrike" kern="1200" cap="none" spc="0" normalizeH="0" baseline="0">
                          <a:ln>
                            <a:noFill/>
                          </a:ln>
                          <a:solidFill>
                            <a:srgbClr val="44546A"/>
                          </a:solidFill>
                          <a:effectLst/>
                          <a:uLnTx/>
                          <a:uFillTx/>
                          <a:latin typeface="+mn-lt"/>
                          <a:ea typeface="+mn-ea"/>
                          <a:cs typeface="+mn-cs"/>
                        </a:rPr>
                        <a:t>            Li Jiang</a:t>
                      </a:r>
                    </a:p>
                    <a:p>
                      <a:pPr marL="0" algn="l" defTabSz="914400" rtl="0" eaLnBrk="1" latinLnBrk="0" hangingPunct="1"/>
                      <a:r>
                        <a:rPr kumimoji="0" lang="en-US" altLang="zh-CN" sz="2000" b="1" i="0" u="none" strike="noStrike" kern="1200" cap="none" spc="0" normalizeH="0" baseline="0">
                          <a:ln>
                            <a:noFill/>
                          </a:ln>
                          <a:solidFill>
                            <a:srgbClr val="44546A"/>
                          </a:solidFill>
                          <a:effectLst/>
                          <a:uLnTx/>
                          <a:uFillTx/>
                          <a:latin typeface="+mn-lt"/>
                          <a:ea typeface="+mn-ea"/>
                          <a:cs typeface="+mn-cs"/>
                        </a:rPr>
                        <a:t>Date:</a:t>
                      </a:r>
                    </a:p>
                    <a:p>
                      <a:pPr marL="0" algn="l" defTabSz="914400" rtl="0" eaLnBrk="1" latinLnBrk="0" hangingPunct="1"/>
                      <a:r>
                        <a:rPr kumimoji="0" lang="en-US" altLang="zh-CN" sz="2000" b="1" i="0" u="none" strike="noStrike" kern="1200" cap="none" spc="0" normalizeH="0" baseline="0">
                          <a:ln>
                            <a:noFill/>
                          </a:ln>
                          <a:solidFill>
                            <a:srgbClr val="44546A"/>
                          </a:solidFill>
                          <a:effectLst/>
                          <a:uLnTx/>
                          <a:uFillTx/>
                          <a:latin typeface="+mn-lt"/>
                          <a:ea typeface="+mn-ea"/>
                          <a:cs typeface="+mn-cs"/>
                        </a:rPr>
                        <a:t>            December 23th, 2020</a:t>
                      </a:r>
                    </a:p>
                    <a:p>
                      <a:pPr marL="0" algn="l" defTabSz="914400" rtl="0" eaLnBrk="1" latinLnBrk="0" hangingPunct="1"/>
                      <a:endParaRPr kumimoji="0" lang="zh-CN" altLang="en-US" sz="2000" b="1" i="0" u="none" strike="noStrike" kern="1200" cap="none" spc="0" normalizeH="0" baseline="0" dirty="0">
                        <a:ln>
                          <a:noFill/>
                        </a:ln>
                        <a:solidFill>
                          <a:srgbClr val="44546A"/>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965233"/>
                  </a:ext>
                </a:extLst>
              </a:tr>
              <a:tr h="295065">
                <a:tc>
                  <a:txBody>
                    <a:bodyPr/>
                    <a:lstStyle/>
                    <a:p>
                      <a:pPr marL="0" algn="l" defTabSz="914400" rtl="0" eaLnBrk="1" latinLnBrk="0" hangingPunct="1"/>
                      <a:endParaRPr kumimoji="0" lang="zh-CN" altLang="en-US" sz="2000" b="1" i="0" u="none" strike="noStrike" kern="1200" cap="none" spc="0" normalizeH="0" baseline="0" dirty="0">
                        <a:ln>
                          <a:noFill/>
                        </a:ln>
                        <a:solidFill>
                          <a:srgbClr val="44546A"/>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498006"/>
                  </a:ext>
                </a:extLst>
              </a:tr>
            </a:tbl>
          </a:graphicData>
        </a:graphic>
      </p:graphicFrame>
      <p:sp>
        <p:nvSpPr>
          <p:cNvPr id="6" name="文本框 5">
            <a:extLst>
              <a:ext uri="{FF2B5EF4-FFF2-40B4-BE49-F238E27FC236}">
                <a16:creationId xmlns:a16="http://schemas.microsoft.com/office/drawing/2014/main" id="{8A8560D3-FE14-4715-B908-4BD69A48819F}"/>
              </a:ext>
            </a:extLst>
          </p:cNvPr>
          <p:cNvSpPr txBox="1"/>
          <p:nvPr/>
        </p:nvSpPr>
        <p:spPr>
          <a:xfrm>
            <a:off x="5704711" y="1742395"/>
            <a:ext cx="62573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00">
                    <a:lumMod val="75000"/>
                    <a:lumOff val="25000"/>
                  </a:srgbClr>
                </a:solidFill>
                <a:effectLst/>
                <a:uLnTx/>
                <a:uFillTx/>
                <a:latin typeface="Arial"/>
                <a:ea typeface="微软雅黑"/>
                <a:cs typeface="+mn-cs"/>
              </a:rPr>
              <a:t>CS222 Final Project Presentation</a:t>
            </a:r>
            <a:endParaRPr kumimoji="0" lang="zh-CN" altLang="en-US" sz="1800" b="1" i="0" u="none" strike="noStrike" kern="1200" cap="none" spc="0" normalizeH="0" baseline="0" noProof="0">
              <a:ln>
                <a:noFill/>
              </a:ln>
              <a:solidFill>
                <a:srgbClr val="000000">
                  <a:lumMod val="75000"/>
                  <a:lumOff val="25000"/>
                </a:srgbClr>
              </a:solidFill>
              <a:effectLst/>
              <a:uLnTx/>
              <a:uFillTx/>
              <a:latin typeface="Arial"/>
              <a:ea typeface="微软雅黑"/>
              <a:cs typeface="+mn-cs"/>
            </a:endParaRPr>
          </a:p>
        </p:txBody>
      </p:sp>
    </p:spTree>
    <p:extLst>
      <p:ext uri="{BB962C8B-B14F-4D97-AF65-F5344CB8AC3E}">
        <p14:creationId xmlns:p14="http://schemas.microsoft.com/office/powerpoint/2010/main" val="2844841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Contour Extraction</a:t>
            </a:r>
            <a:endParaRPr lang="zh-CN" altLang="en-US" dirty="0"/>
          </a:p>
        </p:txBody>
      </p:sp>
      <p:grpSp>
        <p:nvGrpSpPr>
          <p:cNvPr id="10" name="组合 9">
            <a:extLst>
              <a:ext uri="{FF2B5EF4-FFF2-40B4-BE49-F238E27FC236}">
                <a16:creationId xmlns:a16="http://schemas.microsoft.com/office/drawing/2014/main" id="{19BEF878-354E-4F1D-A5BE-33467DB5E7D0}"/>
              </a:ext>
            </a:extLst>
          </p:cNvPr>
          <p:cNvGrpSpPr/>
          <p:nvPr/>
        </p:nvGrpSpPr>
        <p:grpSpPr>
          <a:xfrm>
            <a:off x="465152" y="2199824"/>
            <a:ext cx="5443192" cy="4168200"/>
            <a:chOff x="3321934" y="1276104"/>
            <a:chExt cx="5451676" cy="4305787"/>
          </a:xfrm>
        </p:grpSpPr>
        <p:sp>
          <p:nvSpPr>
            <p:cNvPr id="8" name="矩形 7">
              <a:extLst>
                <a:ext uri="{FF2B5EF4-FFF2-40B4-BE49-F238E27FC236}">
                  <a16:creationId xmlns:a16="http://schemas.microsoft.com/office/drawing/2014/main" id="{0934214A-4C92-40C1-B446-7CA2B5307C8F}"/>
                </a:ext>
              </a:extLst>
            </p:cNvPr>
            <p:cNvSpPr/>
            <p:nvPr/>
          </p:nvSpPr>
          <p:spPr>
            <a:xfrm>
              <a:off x="3321934" y="1276104"/>
              <a:ext cx="5451676" cy="43057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pic>
          <p:nvPicPr>
            <p:cNvPr id="4" name="图片 3">
              <a:extLst>
                <a:ext uri="{FF2B5EF4-FFF2-40B4-BE49-F238E27FC236}">
                  <a16:creationId xmlns:a16="http://schemas.microsoft.com/office/drawing/2014/main" id="{654CAB0A-8B6D-4731-B839-C44A7EBD61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36915" y="1347035"/>
              <a:ext cx="4918168" cy="4234856"/>
            </a:xfrm>
            <a:prstGeom prst="rect">
              <a:avLst/>
            </a:prstGeom>
          </p:spPr>
        </p:pic>
      </p:grpSp>
      <p:sp>
        <p:nvSpPr>
          <p:cNvPr id="9" name="矩形 8">
            <a:extLst>
              <a:ext uri="{FF2B5EF4-FFF2-40B4-BE49-F238E27FC236}">
                <a16:creationId xmlns:a16="http://schemas.microsoft.com/office/drawing/2014/main" id="{63EA6280-456D-44D0-803C-A815800EB5C2}"/>
              </a:ext>
            </a:extLst>
          </p:cNvPr>
          <p:cNvSpPr/>
          <p:nvPr/>
        </p:nvSpPr>
        <p:spPr>
          <a:xfrm>
            <a:off x="6795449" y="888612"/>
            <a:ext cx="4722709" cy="569767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pic>
        <p:nvPicPr>
          <p:cNvPr id="12" name="图片 11" descr="卡通人物&#10;&#10;描述已自动生成">
            <a:extLst>
              <a:ext uri="{FF2B5EF4-FFF2-40B4-BE49-F238E27FC236}">
                <a16:creationId xmlns:a16="http://schemas.microsoft.com/office/drawing/2014/main" id="{F7BA178C-63F6-4C60-821E-81B6B84C8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737" y="4283924"/>
            <a:ext cx="3429000" cy="2286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图片 15" descr="沙滩上有蓝色的玩具&#10;&#10;描述已自动生成">
            <a:extLst>
              <a:ext uri="{FF2B5EF4-FFF2-40B4-BE49-F238E27FC236}">
                <a16:creationId xmlns:a16="http://schemas.microsoft.com/office/drawing/2014/main" id="{B918C63A-C517-4353-A434-34309D09D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8737" y="888612"/>
            <a:ext cx="3429000" cy="22859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矩形: 圆角 16">
            <a:extLst>
              <a:ext uri="{FF2B5EF4-FFF2-40B4-BE49-F238E27FC236}">
                <a16:creationId xmlns:a16="http://schemas.microsoft.com/office/drawing/2014/main" id="{2A6B7652-8771-4258-8EC4-27CAEBB27B61}"/>
              </a:ext>
            </a:extLst>
          </p:cNvPr>
          <p:cNvSpPr/>
          <p:nvPr/>
        </p:nvSpPr>
        <p:spPr>
          <a:xfrm>
            <a:off x="8078709" y="3482992"/>
            <a:ext cx="1989056" cy="749895"/>
          </a:xfrm>
          <a:prstGeom prst="roundRect">
            <a:avLst/>
          </a:prstGeom>
          <a:solidFill>
            <a:schemeClr val="accent3">
              <a:lumMod val="20000"/>
              <a:lumOff val="80000"/>
            </a:schemeClr>
          </a:solidFill>
          <a:ln w="381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accent5">
                    <a:lumMod val="50000"/>
                  </a:schemeClr>
                </a:solidFill>
              </a:rPr>
              <a:t>Model</a:t>
            </a:r>
            <a:endParaRPr lang="zh-CN" altLang="en-US" sz="3200">
              <a:solidFill>
                <a:schemeClr val="accent5">
                  <a:lumMod val="50000"/>
                </a:schemeClr>
              </a:solidFill>
            </a:endParaRPr>
          </a:p>
        </p:txBody>
      </p:sp>
      <p:cxnSp>
        <p:nvCxnSpPr>
          <p:cNvPr id="19" name="直接箭头连接符 18">
            <a:extLst>
              <a:ext uri="{FF2B5EF4-FFF2-40B4-BE49-F238E27FC236}">
                <a16:creationId xmlns:a16="http://schemas.microsoft.com/office/drawing/2014/main" id="{AD63BFEF-4BD9-4F12-86B0-AA9B92227F43}"/>
              </a:ext>
            </a:extLst>
          </p:cNvPr>
          <p:cNvCxnSpPr>
            <a:cxnSpLocks/>
            <a:endCxn id="17" idx="0"/>
          </p:cNvCxnSpPr>
          <p:nvPr/>
        </p:nvCxnSpPr>
        <p:spPr>
          <a:xfrm>
            <a:off x="9073237" y="3174611"/>
            <a:ext cx="0" cy="3083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5EEA650-67DB-435D-8A10-362C08F274FD}"/>
              </a:ext>
            </a:extLst>
          </p:cNvPr>
          <p:cNvCxnSpPr>
            <a:cxnSpLocks/>
          </p:cNvCxnSpPr>
          <p:nvPr/>
        </p:nvCxnSpPr>
        <p:spPr>
          <a:xfrm>
            <a:off x="9073237" y="4232887"/>
            <a:ext cx="0" cy="3083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1341FD5-5460-4DAE-A672-3530C9077A5D}"/>
              </a:ext>
            </a:extLst>
          </p:cNvPr>
          <p:cNvCxnSpPr>
            <a:cxnSpLocks/>
            <a:endCxn id="17" idx="1"/>
          </p:cNvCxnSpPr>
          <p:nvPr/>
        </p:nvCxnSpPr>
        <p:spPr>
          <a:xfrm>
            <a:off x="5908344" y="3857939"/>
            <a:ext cx="2170365" cy="1"/>
          </a:xfrm>
          <a:prstGeom prst="straightConnector1">
            <a:avLst/>
          </a:prstGeom>
          <a:ln w="66675">
            <a:solidFill>
              <a:schemeClr val="accent5">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917B3F8-4C49-47EA-A6CA-68476E4744C2}"/>
              </a:ext>
            </a:extLst>
          </p:cNvPr>
          <p:cNvSpPr txBox="1"/>
          <p:nvPr/>
        </p:nvSpPr>
        <p:spPr>
          <a:xfrm>
            <a:off x="385522" y="762212"/>
            <a:ext cx="5559535" cy="1015663"/>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Generate Rough Contours</a:t>
            </a:r>
          </a:p>
          <a:p>
            <a:r>
              <a:rPr lang="en-US" sz="2800" b="1" kern="0">
                <a:solidFill>
                  <a:schemeClr val="accent1"/>
                </a:solidFill>
                <a:latin typeface="微软雅黑" panose="020B0503020204020204" pitchFamily="34" charset="-122"/>
                <a:ea typeface="微软雅黑" panose="020B0503020204020204" pitchFamily="34" charset="-122"/>
              </a:rPr>
              <a:t>(Based on cGAN)</a:t>
            </a:r>
            <a:endParaRPr lang="en-US" sz="2800" b="1" kern="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777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Contour Extraction</a:t>
            </a:r>
            <a:endParaRPr lang="zh-CN" altLang="en-US" dirty="0"/>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11</a:t>
            </a:fld>
            <a:endParaRPr lang="zh-CN" altLang="en-US"/>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47B1B2A2-C8D6-42C2-AFDA-8F8176A249F6}"/>
                  </a:ext>
                </a:extLst>
              </p:cNvPr>
              <p:cNvSpPr/>
              <p:nvPr/>
            </p:nvSpPr>
            <p:spPr>
              <a:xfrm>
                <a:off x="621914" y="915515"/>
                <a:ext cx="10788014" cy="50269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mc:Choice>
        <mc:Fallback xmlns="">
          <p:sp>
            <p:nvSpPr>
              <p:cNvPr id="7" name="矩形: 圆角 6">
                <a:extLst>
                  <a:ext uri="{FF2B5EF4-FFF2-40B4-BE49-F238E27FC236}">
                    <a16:creationId xmlns:a16="http://schemas.microsoft.com/office/drawing/2014/main" id="{47B1B2A2-C8D6-42C2-AFDA-8F8176A249F6}"/>
                  </a:ext>
                </a:extLst>
              </p:cNvPr>
              <p:cNvSpPr>
                <a:spLocks noRot="1" noChangeAspect="1" noMove="1" noResize="1" noEditPoints="1" noAdjustHandles="1" noChangeArrowheads="1" noChangeShapeType="1" noTextEdit="1"/>
              </p:cNvSpPr>
              <p:nvPr/>
            </p:nvSpPr>
            <p:spPr>
              <a:xfrm>
                <a:off x="621914" y="915515"/>
                <a:ext cx="10788014" cy="5026970"/>
              </a:xfrm>
              <a:prstGeom prst="roundRect">
                <a:avLst>
                  <a:gd name="adj" fmla="val 0"/>
                </a:avLst>
              </a:prstGeom>
              <a:blipFill>
                <a:blip r:embed="rId3"/>
                <a:stretch>
                  <a:fillRect/>
                </a:stretch>
              </a:blipFill>
              <a:ln w="12700" cap="flat" cmpd="sng" algn="ctr">
                <a:noFill/>
                <a:prstDash val="solid"/>
                <a:miter lim="800000"/>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96A5CB85-6E7C-48AC-BD38-D0C0ECD30759}"/>
              </a:ext>
            </a:extLst>
          </p:cNvPr>
          <p:cNvCxnSpPr>
            <a:cxnSpLocks/>
          </p:cNvCxnSpPr>
          <p:nvPr/>
        </p:nvCxnSpPr>
        <p:spPr>
          <a:xfrm>
            <a:off x="5889800" y="1121943"/>
            <a:ext cx="0" cy="4675446"/>
          </a:xfrm>
          <a:prstGeom prst="straightConnector1">
            <a:avLst/>
          </a:prstGeom>
          <a:ln w="2222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DE0C3D5-9718-4CF7-AF72-C249832A3B21}"/>
              </a:ext>
            </a:extLst>
          </p:cNvPr>
          <p:cNvSpPr txBox="1"/>
          <p:nvPr/>
        </p:nvSpPr>
        <p:spPr>
          <a:xfrm>
            <a:off x="1355928" y="1258500"/>
            <a:ext cx="3776640" cy="461665"/>
          </a:xfrm>
          <a:prstGeom prst="rect">
            <a:avLst/>
          </a:prstGeom>
          <a:noFill/>
        </p:spPr>
        <p:txBody>
          <a:bodyPr wrap="square" rtlCol="0">
            <a:spAutoFit/>
          </a:bodyPr>
          <a:lstStyle/>
          <a:p>
            <a:pPr algn="ctr"/>
            <a:r>
              <a:rPr lang="en-US" altLang="zh-CN" sz="2400" b="1" kern="0">
                <a:solidFill>
                  <a:schemeClr val="accent1"/>
                </a:solidFill>
                <a:latin typeface="微软雅黑" panose="020B0503020204020204" pitchFamily="34" charset="-122"/>
                <a:ea typeface="微软雅黑" panose="020B0503020204020204" pitchFamily="34" charset="-122"/>
              </a:rPr>
              <a:t>Optimization Function </a:t>
            </a:r>
            <a:endParaRPr lang="en-US" sz="2400" b="1" kern="0" dirty="0">
              <a:solidFill>
                <a:schemeClr val="accent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FC76D2F5-8A47-408F-AB8E-697AD2865E92}"/>
              </a:ext>
            </a:extLst>
          </p:cNvPr>
          <p:cNvGrpSpPr/>
          <p:nvPr/>
        </p:nvGrpSpPr>
        <p:grpSpPr>
          <a:xfrm>
            <a:off x="641525" y="2031402"/>
            <a:ext cx="5248275" cy="2229966"/>
            <a:chOff x="631719" y="1950518"/>
            <a:chExt cx="5248275" cy="2229966"/>
          </a:xfrm>
        </p:grpSpPr>
        <p:pic>
          <p:nvPicPr>
            <p:cNvPr id="12" name="图片 11" descr="文本&#10;&#10;描述已自动生成">
              <a:extLst>
                <a:ext uri="{FF2B5EF4-FFF2-40B4-BE49-F238E27FC236}">
                  <a16:creationId xmlns:a16="http://schemas.microsoft.com/office/drawing/2014/main" id="{62898123-A1A4-431C-A937-4F5B4E4F5DD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818" y="1950518"/>
              <a:ext cx="4476750" cy="990600"/>
            </a:xfrm>
            <a:prstGeom prst="rect">
              <a:avLst/>
            </a:prstGeom>
          </p:spPr>
        </p:pic>
        <p:pic>
          <p:nvPicPr>
            <p:cNvPr id="14" name="图片 13" descr="文本, 信件&#10;&#10;描述已自动生成">
              <a:extLst>
                <a:ext uri="{FF2B5EF4-FFF2-40B4-BE49-F238E27FC236}">
                  <a16:creationId xmlns:a16="http://schemas.microsoft.com/office/drawing/2014/main" id="{6882D44E-1AD3-4BF9-80EB-8D4ADE0F461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1719" y="3018434"/>
              <a:ext cx="5248275" cy="1162050"/>
            </a:xfrm>
            <a:prstGeom prst="rect">
              <a:avLst/>
            </a:prstGeom>
          </p:spPr>
        </p:pic>
      </p:grpSp>
      <p:sp>
        <p:nvSpPr>
          <p:cNvPr id="15" name="文本框 14">
            <a:extLst>
              <a:ext uri="{FF2B5EF4-FFF2-40B4-BE49-F238E27FC236}">
                <a16:creationId xmlns:a16="http://schemas.microsoft.com/office/drawing/2014/main" id="{DED2DBE8-6CB4-49EF-A98C-C0062C815044}"/>
              </a:ext>
            </a:extLst>
          </p:cNvPr>
          <p:cNvSpPr txBox="1"/>
          <p:nvPr/>
        </p:nvSpPr>
        <p:spPr>
          <a:xfrm>
            <a:off x="6486728" y="1258499"/>
            <a:ext cx="3776640" cy="461665"/>
          </a:xfrm>
          <a:prstGeom prst="rect">
            <a:avLst/>
          </a:prstGeom>
          <a:noFill/>
        </p:spPr>
        <p:txBody>
          <a:bodyPr wrap="square" rtlCol="0">
            <a:spAutoFit/>
          </a:bodyPr>
          <a:lstStyle/>
          <a:p>
            <a:pPr algn="ctr"/>
            <a:r>
              <a:rPr lang="en-US" altLang="zh-CN" sz="2400" b="1" kern="0">
                <a:solidFill>
                  <a:schemeClr val="accent1"/>
                </a:solidFill>
                <a:latin typeface="微软雅黑" panose="020B0503020204020204" pitchFamily="34" charset="-122"/>
                <a:ea typeface="微软雅黑" panose="020B0503020204020204" pitchFamily="34" charset="-122"/>
              </a:rPr>
              <a:t>Other methods</a:t>
            </a:r>
            <a:endParaRPr lang="en-US" sz="2400" b="1" kern="0" dirty="0">
              <a:solidFill>
                <a:schemeClr val="accent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303CA34-E232-404A-B082-0C1B47C0679F}"/>
              </a:ext>
            </a:extLst>
          </p:cNvPr>
          <p:cNvSpPr txBox="1"/>
          <p:nvPr/>
        </p:nvSpPr>
        <p:spPr>
          <a:xfrm>
            <a:off x="6354162" y="1747240"/>
            <a:ext cx="4591405" cy="2646878"/>
          </a:xfrm>
          <a:prstGeom prst="rect">
            <a:avLst/>
          </a:prstGeom>
          <a:noFill/>
        </p:spPr>
        <p:txBody>
          <a:bodyPr wrap="square" rtlCol="0">
            <a:spAutoFit/>
          </a:bodyPr>
          <a:lstStyle/>
          <a:p>
            <a:r>
              <a:rPr lang="en-US" altLang="zh-CN" sz="2000" b="1">
                <a:solidFill>
                  <a:srgbClr val="333333"/>
                </a:solidFill>
                <a:latin typeface="Droid Serif"/>
              </a:rPr>
              <a:t>Modern</a:t>
            </a:r>
            <a:r>
              <a:rPr lang="en-US" altLang="zh-CN" b="1">
                <a:solidFill>
                  <a:srgbClr val="333333"/>
                </a:solidFill>
                <a:latin typeface="Droid Serif"/>
              </a:rPr>
              <a:t>:</a:t>
            </a:r>
            <a:endParaRPr lang="en-US" altLang="zh-CN" b="1" i="0">
              <a:solidFill>
                <a:srgbClr val="333333"/>
              </a:solidFill>
              <a:effectLst/>
              <a:latin typeface="Droid Serif"/>
            </a:endParaRPr>
          </a:p>
          <a:p>
            <a:pPr marL="285750" indent="-285750">
              <a:buFont typeface="Wingdings" panose="05000000000000000000" pitchFamily="2" charset="2"/>
              <a:buChar char="p"/>
            </a:pPr>
            <a:r>
              <a:rPr lang="en-US" altLang="zh-CN" b="1" i="0">
                <a:solidFill>
                  <a:srgbClr val="333333"/>
                </a:solidFill>
                <a:effectLst/>
                <a:latin typeface="Droid Serif"/>
              </a:rPr>
              <a:t>Bayesian Hierarchical Model</a:t>
            </a:r>
          </a:p>
          <a:p>
            <a:pPr marL="285750" indent="-285750">
              <a:buFont typeface="Wingdings" panose="05000000000000000000" pitchFamily="2" charset="2"/>
              <a:buChar char="p"/>
            </a:pPr>
            <a:r>
              <a:rPr lang="en-US" altLang="zh-CN" b="1">
                <a:solidFill>
                  <a:srgbClr val="333333"/>
                </a:solidFill>
                <a:latin typeface="Droid Serif"/>
              </a:rPr>
              <a:t>Deep fully convolutional networks</a:t>
            </a:r>
          </a:p>
          <a:p>
            <a:pPr marL="285750" indent="-285750">
              <a:buFont typeface="Wingdings" panose="05000000000000000000" pitchFamily="2" charset="2"/>
              <a:buChar char="p"/>
            </a:pPr>
            <a:r>
              <a:rPr lang="en-US" altLang="zh-CN" b="1">
                <a:solidFill>
                  <a:srgbClr val="333333"/>
                </a:solidFill>
                <a:latin typeface="Droid Serif"/>
              </a:rPr>
              <a:t>Unsupervised image-to-image translation networks</a:t>
            </a:r>
          </a:p>
          <a:p>
            <a:r>
              <a:rPr lang="en-US" altLang="zh-CN" sz="2000" b="1" i="0">
                <a:solidFill>
                  <a:srgbClr val="333333"/>
                </a:solidFill>
                <a:effectLst/>
                <a:latin typeface="Droid Serif"/>
              </a:rPr>
              <a:t>Traditional</a:t>
            </a:r>
            <a:r>
              <a:rPr lang="en-US" altLang="zh-CN" b="1" i="0">
                <a:solidFill>
                  <a:srgbClr val="333333"/>
                </a:solidFill>
                <a:effectLst/>
                <a:latin typeface="Droid Serif"/>
              </a:rPr>
              <a:t>:</a:t>
            </a:r>
          </a:p>
          <a:p>
            <a:pPr marL="285750" indent="-285750">
              <a:buFont typeface="Wingdings" panose="05000000000000000000" pitchFamily="2" charset="2"/>
              <a:buChar char="p"/>
            </a:pPr>
            <a:r>
              <a:rPr lang="en-US" altLang="zh-CN" b="1" i="0">
                <a:solidFill>
                  <a:srgbClr val="121212"/>
                </a:solidFill>
                <a:effectLst/>
                <a:latin typeface="-apple-system"/>
              </a:rPr>
              <a:t>Structured Forests</a:t>
            </a:r>
          </a:p>
          <a:p>
            <a:pPr marL="285750" indent="-285750">
              <a:buFont typeface="Wingdings" panose="05000000000000000000" pitchFamily="2" charset="2"/>
              <a:buChar char="p"/>
            </a:pPr>
            <a:r>
              <a:rPr lang="en-US" altLang="zh-CN" b="1">
                <a:solidFill>
                  <a:srgbClr val="121212"/>
                </a:solidFill>
                <a:latin typeface="-apple-system"/>
              </a:rPr>
              <a:t>Canny operator</a:t>
            </a:r>
          </a:p>
          <a:p>
            <a:pPr marL="285750" indent="-285750">
              <a:buFont typeface="Wingdings" panose="05000000000000000000" pitchFamily="2" charset="2"/>
              <a:buChar char="p"/>
            </a:pPr>
            <a:r>
              <a:rPr lang="en-US" altLang="zh-CN" b="1" i="0">
                <a:solidFill>
                  <a:srgbClr val="121212"/>
                </a:solidFill>
                <a:effectLst/>
                <a:latin typeface="-apple-system"/>
              </a:rPr>
              <a:t>Holistically-Nested Edge Detection</a:t>
            </a:r>
          </a:p>
        </p:txBody>
      </p:sp>
      <p:grpSp>
        <p:nvGrpSpPr>
          <p:cNvPr id="20" name="组合 19">
            <a:extLst>
              <a:ext uri="{FF2B5EF4-FFF2-40B4-BE49-F238E27FC236}">
                <a16:creationId xmlns:a16="http://schemas.microsoft.com/office/drawing/2014/main" id="{3C0867B3-B3D8-48E1-86F3-CDB3C629CB93}"/>
              </a:ext>
            </a:extLst>
          </p:cNvPr>
          <p:cNvGrpSpPr/>
          <p:nvPr/>
        </p:nvGrpSpPr>
        <p:grpSpPr>
          <a:xfrm>
            <a:off x="981471" y="4571341"/>
            <a:ext cx="10068899" cy="1169350"/>
            <a:chOff x="981471" y="4705355"/>
            <a:chExt cx="10068899" cy="1169350"/>
          </a:xfrm>
        </p:grpSpPr>
        <p:sp>
          <p:nvSpPr>
            <p:cNvPr id="9" name="矩形: 圆角 8">
              <a:extLst>
                <a:ext uri="{FF2B5EF4-FFF2-40B4-BE49-F238E27FC236}">
                  <a16:creationId xmlns:a16="http://schemas.microsoft.com/office/drawing/2014/main" id="{EDAE04C6-9B01-4D99-AC1B-31A3EF53A8D3}"/>
                </a:ext>
              </a:extLst>
            </p:cNvPr>
            <p:cNvSpPr/>
            <p:nvPr/>
          </p:nvSpPr>
          <p:spPr>
            <a:xfrm>
              <a:off x="981471" y="4705355"/>
              <a:ext cx="10068899" cy="1169350"/>
            </a:xfrm>
            <a:prstGeom prst="roundRect">
              <a:avLst>
                <a:gd name="adj" fmla="val 0"/>
              </a:avLst>
            </a:prstGeom>
            <a:solidFill>
              <a:sysClr val="window" lastClr="FFFFFF"/>
            </a:solidFill>
            <a:ln w="12700" cap="flat" cmpd="sng" algn="ctr">
              <a:solidFill>
                <a:srgbClr val="C00000"/>
              </a:solidFill>
              <a:prstDash val="solid"/>
              <a:miter lim="800000"/>
            </a:ln>
            <a:effectLst>
              <a:outerShdw blurRad="50800" dist="38100" dir="2700000" algn="tl" rotWithShape="0">
                <a:prstClr val="black">
                  <a:alpha val="40000"/>
                </a:prstClr>
              </a:outerShdw>
            </a:effectLst>
          </p:spPr>
          <p:txBody>
            <a:bodyPr rtlCol="0" anchor="ctr"/>
            <a:lstStyle/>
            <a:p>
              <a:pPr lvl="0" algn="ctr"/>
              <a:endParaRPr lang="zh-CN" altLang="en-US" dirty="0">
                <a:solidFill>
                  <a:schemeClr val="accent1"/>
                </a:solidFill>
              </a:endParaRPr>
            </a:p>
          </p:txBody>
        </p:sp>
        <p:sp>
          <p:nvSpPr>
            <p:cNvPr id="19" name="文本框 18">
              <a:extLst>
                <a:ext uri="{FF2B5EF4-FFF2-40B4-BE49-F238E27FC236}">
                  <a16:creationId xmlns:a16="http://schemas.microsoft.com/office/drawing/2014/main" id="{56D735D6-1374-4163-BAE6-211DC0EA9BD8}"/>
                </a:ext>
              </a:extLst>
            </p:cNvPr>
            <p:cNvSpPr txBox="1"/>
            <p:nvPr/>
          </p:nvSpPr>
          <p:spPr>
            <a:xfrm>
              <a:off x="1342765" y="4833984"/>
              <a:ext cx="9602802" cy="923330"/>
            </a:xfrm>
            <a:prstGeom prst="rect">
              <a:avLst/>
            </a:prstGeom>
            <a:noFill/>
          </p:spPr>
          <p:txBody>
            <a:bodyPr wrap="square" rtlCol="0">
              <a:spAutoFit/>
            </a:bodyPr>
            <a:lstStyle/>
            <a:p>
              <a:r>
                <a:rPr lang="en-US" altLang="zh-CN"/>
                <a:t>In this part(contour extraction), our method is reproduced from this paper : </a:t>
              </a:r>
            </a:p>
            <a:p>
              <a:r>
                <a:rPr lang="en-US" altLang="zh-CN" b="0" i="0">
                  <a:solidFill>
                    <a:srgbClr val="222222"/>
                  </a:solidFill>
                  <a:effectLst/>
                  <a:latin typeface="Arial" panose="020B0604020202020204" pitchFamily="34" charset="0"/>
                </a:rPr>
                <a:t>Li, Mengtian, et al. "Photo-sketching: Inferring contour drawings from images." </a:t>
              </a:r>
              <a:r>
                <a:rPr lang="en-US" altLang="zh-CN" b="0" i="1">
                  <a:solidFill>
                    <a:srgbClr val="222222"/>
                  </a:solidFill>
                  <a:effectLst/>
                  <a:latin typeface="Arial" panose="020B0604020202020204" pitchFamily="34" charset="0"/>
                </a:rPr>
                <a:t>2019 IEEE Winter Conference on Applications of Computer Vision (WACV)</a:t>
              </a:r>
              <a:r>
                <a:rPr lang="en-US" altLang="zh-CN" b="0" i="0">
                  <a:solidFill>
                    <a:srgbClr val="222222"/>
                  </a:solidFill>
                  <a:effectLst/>
                  <a:latin typeface="Arial" panose="020B0604020202020204" pitchFamily="34" charset="0"/>
                </a:rPr>
                <a:t>. IEEE, 2019.</a:t>
              </a:r>
              <a:endParaRPr lang="zh-CN" altLang="en-US"/>
            </a:p>
          </p:txBody>
        </p:sp>
      </p:grpSp>
    </p:spTree>
    <p:extLst>
      <p:ext uri="{BB962C8B-B14F-4D97-AF65-F5344CB8AC3E}">
        <p14:creationId xmlns:p14="http://schemas.microsoft.com/office/powerpoint/2010/main" val="2873123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Contour Completion</a:t>
            </a:r>
            <a:endParaRPr lang="zh-CN" altLang="en-US" dirty="0"/>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12</a:t>
            </a:fld>
            <a:endParaRPr lang="zh-CN" altLang="en-US"/>
          </a:p>
        </p:txBody>
      </p:sp>
      <p:sp>
        <p:nvSpPr>
          <p:cNvPr id="11" name="文本框 10">
            <a:extLst>
              <a:ext uri="{FF2B5EF4-FFF2-40B4-BE49-F238E27FC236}">
                <a16:creationId xmlns:a16="http://schemas.microsoft.com/office/drawing/2014/main" id="{435AA708-1FE4-4847-AE02-200BA424F4CC}"/>
              </a:ext>
            </a:extLst>
          </p:cNvPr>
          <p:cNvSpPr txBox="1"/>
          <p:nvPr/>
        </p:nvSpPr>
        <p:spPr>
          <a:xfrm>
            <a:off x="385522" y="762212"/>
            <a:ext cx="3898824" cy="1077218"/>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Complete the </a:t>
            </a:r>
          </a:p>
          <a:p>
            <a:r>
              <a:rPr lang="en-US" altLang="zh-CN" sz="3200" b="1" kern="0">
                <a:solidFill>
                  <a:schemeClr val="accent1"/>
                </a:solidFill>
                <a:latin typeface="微软雅黑" panose="020B0503020204020204" pitchFamily="34" charset="-122"/>
                <a:ea typeface="微软雅黑" panose="020B0503020204020204" pitchFamily="34" charset="-122"/>
              </a:rPr>
              <a:t>Unclosed Contour</a:t>
            </a:r>
          </a:p>
        </p:txBody>
      </p:sp>
      <p:sp>
        <p:nvSpPr>
          <p:cNvPr id="13" name="矩形 12">
            <a:extLst>
              <a:ext uri="{FF2B5EF4-FFF2-40B4-BE49-F238E27FC236}">
                <a16:creationId xmlns:a16="http://schemas.microsoft.com/office/drawing/2014/main" id="{59719287-D75B-4CD8-A335-71E4B8D9EFAF}"/>
              </a:ext>
            </a:extLst>
          </p:cNvPr>
          <p:cNvSpPr/>
          <p:nvPr/>
        </p:nvSpPr>
        <p:spPr>
          <a:xfrm>
            <a:off x="467360" y="1959497"/>
            <a:ext cx="5443192" cy="41682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5" name="矩形 14">
            <a:extLst>
              <a:ext uri="{FF2B5EF4-FFF2-40B4-BE49-F238E27FC236}">
                <a16:creationId xmlns:a16="http://schemas.microsoft.com/office/drawing/2014/main" id="{EB8CF0C6-C303-463E-BC6F-4E4899CCECB5}"/>
              </a:ext>
            </a:extLst>
          </p:cNvPr>
          <p:cNvSpPr/>
          <p:nvPr/>
        </p:nvSpPr>
        <p:spPr>
          <a:xfrm>
            <a:off x="6645876" y="1727199"/>
            <a:ext cx="4722709" cy="43055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a:t>Though we extract a contour, it not easy to get an closed region….</a:t>
            </a:r>
            <a:endParaRPr lang="zh-CN" altLang="en-US" sz="2400"/>
          </a:p>
        </p:txBody>
      </p:sp>
      <p:sp>
        <p:nvSpPr>
          <p:cNvPr id="4" name="文本框 3">
            <a:extLst>
              <a:ext uri="{FF2B5EF4-FFF2-40B4-BE49-F238E27FC236}">
                <a16:creationId xmlns:a16="http://schemas.microsoft.com/office/drawing/2014/main" id="{81A4349A-8302-4A9F-A42B-6DA79C8D4F02}"/>
              </a:ext>
            </a:extLst>
          </p:cNvPr>
          <p:cNvSpPr txBox="1"/>
          <p:nvPr/>
        </p:nvSpPr>
        <p:spPr>
          <a:xfrm>
            <a:off x="709916" y="2125829"/>
            <a:ext cx="4958080" cy="461665"/>
          </a:xfrm>
          <a:prstGeom prst="rect">
            <a:avLst/>
          </a:prstGeom>
          <a:noFill/>
        </p:spPr>
        <p:txBody>
          <a:bodyPr wrap="square" rtlCol="0">
            <a:spAutoFit/>
          </a:bodyPr>
          <a:lstStyle/>
          <a:p>
            <a:r>
              <a:rPr lang="en-US" altLang="zh-CN" sz="2400"/>
              <a:t>What we really get:</a:t>
            </a:r>
            <a:endParaRPr lang="zh-CN" altLang="en-US" sz="2400"/>
          </a:p>
        </p:txBody>
      </p:sp>
      <p:pic>
        <p:nvPicPr>
          <p:cNvPr id="16" name="图片 15">
            <a:extLst>
              <a:ext uri="{FF2B5EF4-FFF2-40B4-BE49-F238E27FC236}">
                <a16:creationId xmlns:a16="http://schemas.microsoft.com/office/drawing/2014/main" id="{C03AAEEF-FB61-4E36-9ADB-886CD237B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539" y="3272461"/>
            <a:ext cx="1882328" cy="1882328"/>
          </a:xfrm>
          <a:prstGeom prst="rect">
            <a:avLst/>
          </a:prstGeom>
          <a:ln>
            <a:noFill/>
          </a:ln>
          <a:effectLst>
            <a:outerShdw blurRad="292100" dist="139700" dir="2700000" algn="tl" rotWithShape="0">
              <a:srgbClr val="333333">
                <a:alpha val="65000"/>
              </a:srgbClr>
            </a:outerShdw>
          </a:effectLst>
        </p:spPr>
      </p:pic>
      <p:pic>
        <p:nvPicPr>
          <p:cNvPr id="18" name="图片 17" descr="图片包含 游戏机&#10;&#10;描述已自动生成">
            <a:extLst>
              <a:ext uri="{FF2B5EF4-FFF2-40B4-BE49-F238E27FC236}">
                <a16:creationId xmlns:a16="http://schemas.microsoft.com/office/drawing/2014/main" id="{80431CF9-1AFF-4AB3-8794-962453563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5913" y="4249654"/>
            <a:ext cx="1352600" cy="1650970"/>
          </a:xfrm>
          <a:prstGeom prst="rect">
            <a:avLst/>
          </a:prstGeom>
          <a:ln>
            <a:noFill/>
          </a:ln>
          <a:effectLst>
            <a:outerShdw blurRad="292100" dist="139700" dir="2700000" algn="tl" rotWithShape="0">
              <a:srgbClr val="333333">
                <a:alpha val="65000"/>
              </a:srgbClr>
            </a:outerShdw>
          </a:effectLst>
        </p:spPr>
      </p:pic>
      <p:pic>
        <p:nvPicPr>
          <p:cNvPr id="20" name="图片 19">
            <a:extLst>
              <a:ext uri="{FF2B5EF4-FFF2-40B4-BE49-F238E27FC236}">
                <a16:creationId xmlns:a16="http://schemas.microsoft.com/office/drawing/2014/main" id="{0AE8E77A-2928-4272-B90E-14FF243E5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8046" y="2586661"/>
            <a:ext cx="1752600" cy="1371600"/>
          </a:xfrm>
          <a:prstGeom prst="rect">
            <a:avLst/>
          </a:prstGeom>
          <a:ln>
            <a:noFill/>
          </a:ln>
          <a:effectLst>
            <a:outerShdw blurRad="292100" dist="139700" dir="2700000" algn="tl" rotWithShape="0">
              <a:srgbClr val="333333">
                <a:alpha val="65000"/>
              </a:srgbClr>
            </a:outerShdw>
          </a:effectLst>
        </p:spPr>
      </p:pic>
      <p:sp>
        <p:nvSpPr>
          <p:cNvPr id="21" name="文本框 20">
            <a:extLst>
              <a:ext uri="{FF2B5EF4-FFF2-40B4-BE49-F238E27FC236}">
                <a16:creationId xmlns:a16="http://schemas.microsoft.com/office/drawing/2014/main" id="{5C318581-3FBB-42C5-B640-29004790E0C1}"/>
              </a:ext>
            </a:extLst>
          </p:cNvPr>
          <p:cNvSpPr txBox="1"/>
          <p:nvPr/>
        </p:nvSpPr>
        <p:spPr>
          <a:xfrm>
            <a:off x="6909194" y="1811785"/>
            <a:ext cx="2580640" cy="461665"/>
          </a:xfrm>
          <a:prstGeom prst="rect">
            <a:avLst/>
          </a:prstGeom>
          <a:noFill/>
        </p:spPr>
        <p:txBody>
          <a:bodyPr wrap="square" rtlCol="0">
            <a:spAutoFit/>
          </a:bodyPr>
          <a:lstStyle/>
          <a:p>
            <a:r>
              <a:rPr lang="en-US" altLang="zh-CN" sz="2400"/>
              <a:t>What we want:</a:t>
            </a:r>
            <a:endParaRPr lang="zh-CN" altLang="en-US" sz="2400"/>
          </a:p>
        </p:txBody>
      </p:sp>
      <p:grpSp>
        <p:nvGrpSpPr>
          <p:cNvPr id="26" name="组合 25">
            <a:extLst>
              <a:ext uri="{FF2B5EF4-FFF2-40B4-BE49-F238E27FC236}">
                <a16:creationId xmlns:a16="http://schemas.microsoft.com/office/drawing/2014/main" id="{DA0E5BE8-444C-4912-86EF-E98AC4D626AB}"/>
              </a:ext>
            </a:extLst>
          </p:cNvPr>
          <p:cNvGrpSpPr/>
          <p:nvPr/>
        </p:nvGrpSpPr>
        <p:grpSpPr>
          <a:xfrm>
            <a:off x="6909194" y="2671657"/>
            <a:ext cx="1882328" cy="1882328"/>
            <a:chOff x="7160168" y="1535921"/>
            <a:chExt cx="1882328" cy="1882328"/>
          </a:xfrm>
        </p:grpSpPr>
        <p:pic>
          <p:nvPicPr>
            <p:cNvPr id="22" name="图片 21">
              <a:extLst>
                <a:ext uri="{FF2B5EF4-FFF2-40B4-BE49-F238E27FC236}">
                  <a16:creationId xmlns:a16="http://schemas.microsoft.com/office/drawing/2014/main" id="{6A6D51BC-F4D4-4C9B-8F51-00DC09370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168" y="1535921"/>
              <a:ext cx="1882328" cy="1882328"/>
            </a:xfrm>
            <a:prstGeom prst="rect">
              <a:avLst/>
            </a:prstGeom>
            <a:ln>
              <a:noFill/>
            </a:ln>
            <a:effectLst>
              <a:outerShdw blurRad="292100" dist="139700" dir="2700000" algn="tl" rotWithShape="0">
                <a:srgbClr val="333333">
                  <a:alpha val="65000"/>
                </a:srgbClr>
              </a:outerShdw>
            </a:effectLst>
          </p:spPr>
        </p:pic>
        <p:sp>
          <p:nvSpPr>
            <p:cNvPr id="23" name="任意多边形: 形状 22">
              <a:extLst>
                <a:ext uri="{FF2B5EF4-FFF2-40B4-BE49-F238E27FC236}">
                  <a16:creationId xmlns:a16="http://schemas.microsoft.com/office/drawing/2014/main" id="{7ABF5628-4032-4A11-B182-AE6A995E88B2}"/>
                </a:ext>
              </a:extLst>
            </p:cNvPr>
            <p:cNvSpPr/>
            <p:nvPr/>
          </p:nvSpPr>
          <p:spPr>
            <a:xfrm>
              <a:off x="8067040" y="2794000"/>
              <a:ext cx="359040" cy="74135"/>
            </a:xfrm>
            <a:custGeom>
              <a:avLst/>
              <a:gdLst>
                <a:gd name="connsiteX0" fmla="*/ 0 w 359040"/>
                <a:gd name="connsiteY0" fmla="*/ 0 h 74135"/>
                <a:gd name="connsiteX1" fmla="*/ 203200 w 359040"/>
                <a:gd name="connsiteY1" fmla="*/ 71120 h 74135"/>
                <a:gd name="connsiteX2" fmla="*/ 355600 w 359040"/>
                <a:gd name="connsiteY2" fmla="*/ 60960 h 74135"/>
                <a:gd name="connsiteX3" fmla="*/ 294640 w 359040"/>
                <a:gd name="connsiteY3" fmla="*/ 60960 h 74135"/>
              </a:gdLst>
              <a:ahLst/>
              <a:cxnLst>
                <a:cxn ang="0">
                  <a:pos x="connsiteX0" y="connsiteY0"/>
                </a:cxn>
                <a:cxn ang="0">
                  <a:pos x="connsiteX1" y="connsiteY1"/>
                </a:cxn>
                <a:cxn ang="0">
                  <a:pos x="connsiteX2" y="connsiteY2"/>
                </a:cxn>
                <a:cxn ang="0">
                  <a:pos x="connsiteX3" y="connsiteY3"/>
                </a:cxn>
              </a:cxnLst>
              <a:rect l="l" t="t" r="r" b="b"/>
              <a:pathLst>
                <a:path w="359040" h="74135">
                  <a:moveTo>
                    <a:pt x="0" y="0"/>
                  </a:moveTo>
                  <a:cubicBezTo>
                    <a:pt x="71966" y="30480"/>
                    <a:pt x="143933" y="60960"/>
                    <a:pt x="203200" y="71120"/>
                  </a:cubicBezTo>
                  <a:cubicBezTo>
                    <a:pt x="262467" y="81280"/>
                    <a:pt x="340360" y="62653"/>
                    <a:pt x="355600" y="60960"/>
                  </a:cubicBezTo>
                  <a:cubicBezTo>
                    <a:pt x="370840" y="59267"/>
                    <a:pt x="332740" y="60113"/>
                    <a:pt x="294640" y="60960"/>
                  </a:cubicBez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48D57436-5B6C-4BA3-B5AC-D296BE839CC0}"/>
              </a:ext>
            </a:extLst>
          </p:cNvPr>
          <p:cNvGrpSpPr/>
          <p:nvPr/>
        </p:nvGrpSpPr>
        <p:grpSpPr>
          <a:xfrm>
            <a:off x="9203753" y="1959497"/>
            <a:ext cx="1752600" cy="1371600"/>
            <a:chOff x="9203753" y="1959497"/>
            <a:chExt cx="1752600" cy="1371600"/>
          </a:xfrm>
        </p:grpSpPr>
        <p:pic>
          <p:nvPicPr>
            <p:cNvPr id="24" name="图片 23">
              <a:extLst>
                <a:ext uri="{FF2B5EF4-FFF2-40B4-BE49-F238E27FC236}">
                  <a16:creationId xmlns:a16="http://schemas.microsoft.com/office/drawing/2014/main" id="{87844A81-7D55-405A-A7B7-253AB06BC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3753" y="1959497"/>
              <a:ext cx="1752600" cy="1371600"/>
            </a:xfrm>
            <a:prstGeom prst="rect">
              <a:avLst/>
            </a:prstGeom>
            <a:ln>
              <a:noFill/>
            </a:ln>
            <a:effectLst>
              <a:outerShdw blurRad="292100" dist="139700" dir="2700000" algn="tl" rotWithShape="0">
                <a:srgbClr val="333333">
                  <a:alpha val="65000"/>
                </a:srgbClr>
              </a:outerShdw>
            </a:effectLst>
          </p:spPr>
        </p:pic>
        <p:sp>
          <p:nvSpPr>
            <p:cNvPr id="27" name="任意多边形: 形状 26">
              <a:extLst>
                <a:ext uri="{FF2B5EF4-FFF2-40B4-BE49-F238E27FC236}">
                  <a16:creationId xmlns:a16="http://schemas.microsoft.com/office/drawing/2014/main" id="{82DB92F0-CB03-4848-BCE3-3E22649A2882}"/>
                </a:ext>
              </a:extLst>
            </p:cNvPr>
            <p:cNvSpPr/>
            <p:nvPr/>
          </p:nvSpPr>
          <p:spPr>
            <a:xfrm>
              <a:off x="9723120" y="2316480"/>
              <a:ext cx="144789" cy="71120"/>
            </a:xfrm>
            <a:custGeom>
              <a:avLst/>
              <a:gdLst>
                <a:gd name="connsiteX0" fmla="*/ 0 w 144789"/>
                <a:gd name="connsiteY0" fmla="*/ 0 h 71120"/>
                <a:gd name="connsiteX1" fmla="*/ 132080 w 144789"/>
                <a:gd name="connsiteY1" fmla="*/ 30480 h 71120"/>
                <a:gd name="connsiteX2" fmla="*/ 132080 w 144789"/>
                <a:gd name="connsiteY2" fmla="*/ 71120 h 71120"/>
              </a:gdLst>
              <a:ahLst/>
              <a:cxnLst>
                <a:cxn ang="0">
                  <a:pos x="connsiteX0" y="connsiteY0"/>
                </a:cxn>
                <a:cxn ang="0">
                  <a:pos x="connsiteX1" y="connsiteY1"/>
                </a:cxn>
                <a:cxn ang="0">
                  <a:pos x="connsiteX2" y="connsiteY2"/>
                </a:cxn>
              </a:cxnLst>
              <a:rect l="l" t="t" r="r" b="b"/>
              <a:pathLst>
                <a:path w="144789" h="71120">
                  <a:moveTo>
                    <a:pt x="0" y="0"/>
                  </a:moveTo>
                  <a:cubicBezTo>
                    <a:pt x="55033" y="9313"/>
                    <a:pt x="110067" y="18627"/>
                    <a:pt x="132080" y="30480"/>
                  </a:cubicBezTo>
                  <a:cubicBezTo>
                    <a:pt x="154093" y="42333"/>
                    <a:pt x="143086" y="56726"/>
                    <a:pt x="132080" y="71120"/>
                  </a:cubicBez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00823CFE-25AF-44B0-A7B0-8CF9B46F00A6}"/>
                </a:ext>
              </a:extLst>
            </p:cNvPr>
            <p:cNvSpPr/>
            <p:nvPr/>
          </p:nvSpPr>
          <p:spPr>
            <a:xfrm>
              <a:off x="9560560" y="3007360"/>
              <a:ext cx="287801" cy="112195"/>
            </a:xfrm>
            <a:custGeom>
              <a:avLst/>
              <a:gdLst>
                <a:gd name="connsiteX0" fmla="*/ 0 w 287801"/>
                <a:gd name="connsiteY0" fmla="*/ 0 h 112195"/>
                <a:gd name="connsiteX1" fmla="*/ 223520 w 287801"/>
                <a:gd name="connsiteY1" fmla="*/ 111760 h 112195"/>
                <a:gd name="connsiteX2" fmla="*/ 284480 w 287801"/>
                <a:gd name="connsiteY2" fmla="*/ 40640 h 112195"/>
                <a:gd name="connsiteX3" fmla="*/ 274320 w 287801"/>
                <a:gd name="connsiteY3" fmla="*/ 91440 h 112195"/>
              </a:gdLst>
              <a:ahLst/>
              <a:cxnLst>
                <a:cxn ang="0">
                  <a:pos x="connsiteX0" y="connsiteY0"/>
                </a:cxn>
                <a:cxn ang="0">
                  <a:pos x="connsiteX1" y="connsiteY1"/>
                </a:cxn>
                <a:cxn ang="0">
                  <a:pos x="connsiteX2" y="connsiteY2"/>
                </a:cxn>
                <a:cxn ang="0">
                  <a:pos x="connsiteX3" y="connsiteY3"/>
                </a:cxn>
              </a:cxnLst>
              <a:rect l="l" t="t" r="r" b="b"/>
              <a:pathLst>
                <a:path w="287801" h="112195">
                  <a:moveTo>
                    <a:pt x="0" y="0"/>
                  </a:moveTo>
                  <a:cubicBezTo>
                    <a:pt x="88053" y="52493"/>
                    <a:pt x="176107" y="104987"/>
                    <a:pt x="223520" y="111760"/>
                  </a:cubicBezTo>
                  <a:cubicBezTo>
                    <a:pt x="270933" y="118533"/>
                    <a:pt x="276013" y="44027"/>
                    <a:pt x="284480" y="40640"/>
                  </a:cubicBezTo>
                  <a:cubicBezTo>
                    <a:pt x="292947" y="37253"/>
                    <a:pt x="283633" y="64346"/>
                    <a:pt x="274320" y="91440"/>
                  </a:cubicBez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FDBFD4E2-4B47-422D-9880-6C62064745F1}"/>
                </a:ext>
              </a:extLst>
            </p:cNvPr>
            <p:cNvSpPr/>
            <p:nvPr/>
          </p:nvSpPr>
          <p:spPr>
            <a:xfrm>
              <a:off x="9865360" y="3129280"/>
              <a:ext cx="339120" cy="51608"/>
            </a:xfrm>
            <a:custGeom>
              <a:avLst/>
              <a:gdLst>
                <a:gd name="connsiteX0" fmla="*/ 0 w 339120"/>
                <a:gd name="connsiteY0" fmla="*/ 0 h 51608"/>
                <a:gd name="connsiteX1" fmla="*/ 152400 w 339120"/>
                <a:gd name="connsiteY1" fmla="*/ 50800 h 51608"/>
                <a:gd name="connsiteX2" fmla="*/ 314960 w 339120"/>
                <a:gd name="connsiteY2" fmla="*/ 30480 h 51608"/>
                <a:gd name="connsiteX3" fmla="*/ 335280 w 339120"/>
                <a:gd name="connsiteY3" fmla="*/ 20320 h 51608"/>
              </a:gdLst>
              <a:ahLst/>
              <a:cxnLst>
                <a:cxn ang="0">
                  <a:pos x="connsiteX0" y="connsiteY0"/>
                </a:cxn>
                <a:cxn ang="0">
                  <a:pos x="connsiteX1" y="connsiteY1"/>
                </a:cxn>
                <a:cxn ang="0">
                  <a:pos x="connsiteX2" y="connsiteY2"/>
                </a:cxn>
                <a:cxn ang="0">
                  <a:pos x="connsiteX3" y="connsiteY3"/>
                </a:cxn>
              </a:cxnLst>
              <a:rect l="l" t="t" r="r" b="b"/>
              <a:pathLst>
                <a:path w="339120" h="51608">
                  <a:moveTo>
                    <a:pt x="0" y="0"/>
                  </a:moveTo>
                  <a:cubicBezTo>
                    <a:pt x="49953" y="22860"/>
                    <a:pt x="99907" y="45720"/>
                    <a:pt x="152400" y="50800"/>
                  </a:cubicBezTo>
                  <a:cubicBezTo>
                    <a:pt x="204893" y="55880"/>
                    <a:pt x="284480" y="35560"/>
                    <a:pt x="314960" y="30480"/>
                  </a:cubicBezTo>
                  <a:cubicBezTo>
                    <a:pt x="345440" y="25400"/>
                    <a:pt x="340360" y="22860"/>
                    <a:pt x="335280" y="20320"/>
                  </a:cubicBez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E2D93C80-5B37-4222-BCCA-BE6D47EDC5FD}"/>
                </a:ext>
              </a:extLst>
            </p:cNvPr>
            <p:cNvSpPr/>
            <p:nvPr/>
          </p:nvSpPr>
          <p:spPr>
            <a:xfrm>
              <a:off x="9906000" y="2407920"/>
              <a:ext cx="50800" cy="53261"/>
            </a:xfrm>
            <a:custGeom>
              <a:avLst/>
              <a:gdLst>
                <a:gd name="connsiteX0" fmla="*/ 50800 w 50800"/>
                <a:gd name="connsiteY0" fmla="*/ 0 h 53261"/>
                <a:gd name="connsiteX1" fmla="*/ 20320 w 50800"/>
                <a:gd name="connsiteY1" fmla="*/ 50800 h 53261"/>
                <a:gd name="connsiteX2" fmla="*/ 0 w 50800"/>
                <a:gd name="connsiteY2" fmla="*/ 40640 h 53261"/>
              </a:gdLst>
              <a:ahLst/>
              <a:cxnLst>
                <a:cxn ang="0">
                  <a:pos x="connsiteX0" y="connsiteY0"/>
                </a:cxn>
                <a:cxn ang="0">
                  <a:pos x="connsiteX1" y="connsiteY1"/>
                </a:cxn>
                <a:cxn ang="0">
                  <a:pos x="connsiteX2" y="connsiteY2"/>
                </a:cxn>
              </a:cxnLst>
              <a:rect l="l" t="t" r="r" b="b"/>
              <a:pathLst>
                <a:path w="50800" h="53261">
                  <a:moveTo>
                    <a:pt x="50800" y="0"/>
                  </a:moveTo>
                  <a:cubicBezTo>
                    <a:pt x="39793" y="22013"/>
                    <a:pt x="28787" y="44027"/>
                    <a:pt x="20320" y="50800"/>
                  </a:cubicBezTo>
                  <a:cubicBezTo>
                    <a:pt x="11853" y="57573"/>
                    <a:pt x="5926" y="49106"/>
                    <a:pt x="0" y="40640"/>
                  </a:cubicBez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FA2BEB78-A0A2-49D3-BE36-25E645E9CD97}"/>
                </a:ext>
              </a:extLst>
            </p:cNvPr>
            <p:cNvSpPr/>
            <p:nvPr/>
          </p:nvSpPr>
          <p:spPr>
            <a:xfrm>
              <a:off x="9943938" y="2579740"/>
              <a:ext cx="94142" cy="31380"/>
            </a:xfrm>
            <a:custGeom>
              <a:avLst/>
              <a:gdLst>
                <a:gd name="connsiteX0" fmla="*/ 94142 w 94142"/>
                <a:gd name="connsiteY0" fmla="*/ 11060 h 31380"/>
                <a:gd name="connsiteX1" fmla="*/ 2702 w 94142"/>
                <a:gd name="connsiteY1" fmla="*/ 900 h 31380"/>
                <a:gd name="connsiteX2" fmla="*/ 33182 w 94142"/>
                <a:gd name="connsiteY2" fmla="*/ 31380 h 31380"/>
              </a:gdLst>
              <a:ahLst/>
              <a:cxnLst>
                <a:cxn ang="0">
                  <a:pos x="connsiteX0" y="connsiteY0"/>
                </a:cxn>
                <a:cxn ang="0">
                  <a:pos x="connsiteX1" y="connsiteY1"/>
                </a:cxn>
                <a:cxn ang="0">
                  <a:pos x="connsiteX2" y="connsiteY2"/>
                </a:cxn>
              </a:cxnLst>
              <a:rect l="l" t="t" r="r" b="b"/>
              <a:pathLst>
                <a:path w="94142" h="31380">
                  <a:moveTo>
                    <a:pt x="94142" y="11060"/>
                  </a:moveTo>
                  <a:cubicBezTo>
                    <a:pt x="53502" y="4286"/>
                    <a:pt x="12862" y="-2487"/>
                    <a:pt x="2702" y="900"/>
                  </a:cubicBezTo>
                  <a:cubicBezTo>
                    <a:pt x="-7458" y="4287"/>
                    <a:pt x="12862" y="17833"/>
                    <a:pt x="33182" y="31380"/>
                  </a:cubicBez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B1377E3B-93DE-4B55-A999-2333EADD13EE}"/>
              </a:ext>
            </a:extLst>
          </p:cNvPr>
          <p:cNvGrpSpPr/>
          <p:nvPr/>
        </p:nvGrpSpPr>
        <p:grpSpPr>
          <a:xfrm>
            <a:off x="9403753" y="3897440"/>
            <a:ext cx="1352600" cy="1650970"/>
            <a:chOff x="9403753" y="3897440"/>
            <a:chExt cx="1352600" cy="1650970"/>
          </a:xfrm>
        </p:grpSpPr>
        <p:pic>
          <p:nvPicPr>
            <p:cNvPr id="34" name="图片 33" descr="图片包含 游戏机&#10;&#10;描述已自动生成">
              <a:extLst>
                <a:ext uri="{FF2B5EF4-FFF2-40B4-BE49-F238E27FC236}">
                  <a16:creationId xmlns:a16="http://schemas.microsoft.com/office/drawing/2014/main" id="{BA92B4E4-2D43-4802-B581-E93BAA24B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3753" y="3897440"/>
              <a:ext cx="1352600" cy="1650970"/>
            </a:xfrm>
            <a:prstGeom prst="rect">
              <a:avLst/>
            </a:prstGeom>
            <a:ln>
              <a:noFill/>
            </a:ln>
            <a:effectLst>
              <a:outerShdw blurRad="292100" dist="139700" dir="2700000" algn="tl" rotWithShape="0">
                <a:srgbClr val="333333">
                  <a:alpha val="65000"/>
                </a:srgbClr>
              </a:outerShdw>
            </a:effectLst>
          </p:spPr>
        </p:pic>
        <p:sp>
          <p:nvSpPr>
            <p:cNvPr id="35" name="任意多边形: 形状 34">
              <a:extLst>
                <a:ext uri="{FF2B5EF4-FFF2-40B4-BE49-F238E27FC236}">
                  <a16:creationId xmlns:a16="http://schemas.microsoft.com/office/drawing/2014/main" id="{63046D11-CAE7-4F6D-BA91-9E2C412AFF39}"/>
                </a:ext>
              </a:extLst>
            </p:cNvPr>
            <p:cNvSpPr/>
            <p:nvPr/>
          </p:nvSpPr>
          <p:spPr>
            <a:xfrm>
              <a:off x="10353040" y="4236720"/>
              <a:ext cx="82750" cy="233680"/>
            </a:xfrm>
            <a:custGeom>
              <a:avLst/>
              <a:gdLst>
                <a:gd name="connsiteX0" fmla="*/ 0 w 82750"/>
                <a:gd name="connsiteY0" fmla="*/ 0 h 233680"/>
                <a:gd name="connsiteX1" fmla="*/ 81280 w 82750"/>
                <a:gd name="connsiteY1" fmla="*/ 111760 h 233680"/>
                <a:gd name="connsiteX2" fmla="*/ 50800 w 82750"/>
                <a:gd name="connsiteY2" fmla="*/ 193040 h 233680"/>
                <a:gd name="connsiteX3" fmla="*/ 30480 w 82750"/>
                <a:gd name="connsiteY3" fmla="*/ 233680 h 233680"/>
              </a:gdLst>
              <a:ahLst/>
              <a:cxnLst>
                <a:cxn ang="0">
                  <a:pos x="connsiteX0" y="connsiteY0"/>
                </a:cxn>
                <a:cxn ang="0">
                  <a:pos x="connsiteX1" y="connsiteY1"/>
                </a:cxn>
                <a:cxn ang="0">
                  <a:pos x="connsiteX2" y="connsiteY2"/>
                </a:cxn>
                <a:cxn ang="0">
                  <a:pos x="connsiteX3" y="connsiteY3"/>
                </a:cxn>
              </a:cxnLst>
              <a:rect l="l" t="t" r="r" b="b"/>
              <a:pathLst>
                <a:path w="82750" h="233680">
                  <a:moveTo>
                    <a:pt x="0" y="0"/>
                  </a:moveTo>
                  <a:cubicBezTo>
                    <a:pt x="36406" y="39793"/>
                    <a:pt x="72813" y="79587"/>
                    <a:pt x="81280" y="111760"/>
                  </a:cubicBezTo>
                  <a:cubicBezTo>
                    <a:pt x="89747" y="143933"/>
                    <a:pt x="59267" y="172720"/>
                    <a:pt x="50800" y="193040"/>
                  </a:cubicBezTo>
                  <a:cubicBezTo>
                    <a:pt x="42333" y="213360"/>
                    <a:pt x="36406" y="223520"/>
                    <a:pt x="30480" y="233680"/>
                  </a:cubicBez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a:extLst>
              <a:ext uri="{FF2B5EF4-FFF2-40B4-BE49-F238E27FC236}">
                <a16:creationId xmlns:a16="http://schemas.microsoft.com/office/drawing/2014/main" id="{FB11B1A3-DA83-4D89-9D98-9E9FC3B054CA}"/>
              </a:ext>
            </a:extLst>
          </p:cNvPr>
          <p:cNvSpPr txBox="1"/>
          <p:nvPr/>
        </p:nvSpPr>
        <p:spPr>
          <a:xfrm>
            <a:off x="6285634" y="914492"/>
            <a:ext cx="5443192" cy="646331"/>
          </a:xfrm>
          <a:prstGeom prst="rect">
            <a:avLst/>
          </a:prstGeom>
          <a:noFill/>
        </p:spPr>
        <p:txBody>
          <a:bodyPr wrap="square" rtlCol="0">
            <a:spAutoFit/>
          </a:bodyPr>
          <a:lstStyle/>
          <a:p>
            <a:r>
              <a:rPr lang="en-US" altLang="zh-CN"/>
              <a:t>Thought we get a rough contour, what we need is a closed region</a:t>
            </a:r>
            <a:endParaRPr lang="zh-CN" altLang="en-US"/>
          </a:p>
        </p:txBody>
      </p:sp>
      <p:cxnSp>
        <p:nvCxnSpPr>
          <p:cNvPr id="38" name="直接箭头连接符 37">
            <a:extLst>
              <a:ext uri="{FF2B5EF4-FFF2-40B4-BE49-F238E27FC236}">
                <a16:creationId xmlns:a16="http://schemas.microsoft.com/office/drawing/2014/main" id="{367A1251-B344-494C-BF27-6B9175ABC895}"/>
              </a:ext>
            </a:extLst>
          </p:cNvPr>
          <p:cNvCxnSpPr>
            <a:cxnSpLocks/>
          </p:cNvCxnSpPr>
          <p:nvPr/>
        </p:nvCxnSpPr>
        <p:spPr>
          <a:xfrm>
            <a:off x="5417791" y="4213625"/>
            <a:ext cx="1355174" cy="0"/>
          </a:xfrm>
          <a:prstGeom prst="straightConnector1">
            <a:avLst/>
          </a:prstGeom>
          <a:ln w="104775">
            <a:solidFill>
              <a:schemeClr val="accent1">
                <a:lumMod val="60000"/>
                <a:lumOff val="40000"/>
              </a:schemeClr>
            </a:solidFill>
            <a:prstDash val="sysDot"/>
            <a:tailEnd type="triangle" w="sm" len="sm"/>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5343422C-7590-490C-9C00-459F0330E3B1}"/>
              </a:ext>
            </a:extLst>
          </p:cNvPr>
          <p:cNvSpPr txBox="1"/>
          <p:nvPr/>
        </p:nvSpPr>
        <p:spPr>
          <a:xfrm>
            <a:off x="5109697" y="3712774"/>
            <a:ext cx="2213941" cy="369332"/>
          </a:xfrm>
          <a:prstGeom prst="rect">
            <a:avLst/>
          </a:prstGeom>
          <a:noFill/>
        </p:spPr>
        <p:txBody>
          <a:bodyPr wrap="square" rtlCol="0">
            <a:spAutoFit/>
          </a:bodyPr>
          <a:lstStyle/>
          <a:p>
            <a:pPr algn="ctr"/>
            <a:r>
              <a:rPr lang="en-US" altLang="zh-CN" b="1">
                <a:solidFill>
                  <a:schemeClr val="accent1">
                    <a:lumMod val="60000"/>
                    <a:lumOff val="40000"/>
                  </a:schemeClr>
                </a:solidFill>
              </a:rPr>
              <a:t>How to change?</a:t>
            </a:r>
            <a:endParaRPr lang="zh-CN" altLang="en-US" b="1">
              <a:solidFill>
                <a:schemeClr val="accent1">
                  <a:lumMod val="60000"/>
                  <a:lumOff val="40000"/>
                </a:schemeClr>
              </a:solidFill>
            </a:endParaRPr>
          </a:p>
        </p:txBody>
      </p:sp>
    </p:spTree>
    <p:extLst>
      <p:ext uri="{BB962C8B-B14F-4D97-AF65-F5344CB8AC3E}">
        <p14:creationId xmlns:p14="http://schemas.microsoft.com/office/powerpoint/2010/main" val="80484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Contour Completion</a:t>
            </a:r>
            <a:endParaRPr lang="zh-CN" altLang="en-US" dirty="0"/>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13</a:t>
            </a:fld>
            <a:endParaRPr lang="zh-CN" altLang="en-US"/>
          </a:p>
        </p:txBody>
      </p:sp>
      <p:sp>
        <p:nvSpPr>
          <p:cNvPr id="11" name="文本框 10">
            <a:extLst>
              <a:ext uri="{FF2B5EF4-FFF2-40B4-BE49-F238E27FC236}">
                <a16:creationId xmlns:a16="http://schemas.microsoft.com/office/drawing/2014/main" id="{435AA708-1FE4-4847-AE02-200BA424F4CC}"/>
              </a:ext>
            </a:extLst>
          </p:cNvPr>
          <p:cNvSpPr txBox="1"/>
          <p:nvPr/>
        </p:nvSpPr>
        <p:spPr>
          <a:xfrm>
            <a:off x="291928" y="1076537"/>
            <a:ext cx="9490098"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Two Methods to Deal with Unclosed Contour</a:t>
            </a:r>
          </a:p>
        </p:txBody>
      </p:sp>
      <mc:AlternateContent xmlns:mc="http://schemas.openxmlformats.org/markup-compatibility/2006" xmlns:a14="http://schemas.microsoft.com/office/drawing/2010/main">
        <mc:Choice Requires="a14">
          <p:sp>
            <p:nvSpPr>
              <p:cNvPr id="32" name="矩形: 圆角 31">
                <a:extLst>
                  <a:ext uri="{FF2B5EF4-FFF2-40B4-BE49-F238E27FC236}">
                    <a16:creationId xmlns:a16="http://schemas.microsoft.com/office/drawing/2014/main" id="{7B3245DE-6414-428A-B7BE-F3C7004F4815}"/>
                  </a:ext>
                </a:extLst>
              </p:cNvPr>
              <p:cNvSpPr/>
              <p:nvPr/>
            </p:nvSpPr>
            <p:spPr>
              <a:xfrm>
                <a:off x="291927" y="1924048"/>
                <a:ext cx="11223797" cy="398145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mc:Choice>
        <mc:Fallback xmlns="">
          <p:sp>
            <p:nvSpPr>
              <p:cNvPr id="32" name="矩形: 圆角 31">
                <a:extLst>
                  <a:ext uri="{FF2B5EF4-FFF2-40B4-BE49-F238E27FC236}">
                    <a16:creationId xmlns:a16="http://schemas.microsoft.com/office/drawing/2014/main" id="{7B3245DE-6414-428A-B7BE-F3C7004F4815}"/>
                  </a:ext>
                </a:extLst>
              </p:cNvPr>
              <p:cNvSpPr>
                <a:spLocks noRot="1" noChangeAspect="1" noMove="1" noResize="1" noEditPoints="1" noAdjustHandles="1" noChangeArrowheads="1" noChangeShapeType="1" noTextEdit="1"/>
              </p:cNvSpPr>
              <p:nvPr/>
            </p:nvSpPr>
            <p:spPr>
              <a:xfrm>
                <a:off x="291927" y="1924048"/>
                <a:ext cx="11223797" cy="3981451"/>
              </a:xfrm>
              <a:prstGeom prst="roundRect">
                <a:avLst>
                  <a:gd name="adj" fmla="val 0"/>
                </a:avLst>
              </a:prstGeom>
              <a:blipFill>
                <a:blip r:embed="rId3"/>
                <a:stretch>
                  <a:fillRect/>
                </a:stretch>
              </a:blipFill>
              <a:ln w="12700" cap="flat" cmpd="sng" algn="ctr">
                <a:noFill/>
                <a:prstDash val="solid"/>
                <a:miter lim="800000"/>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09B8270-8584-4ED1-A868-26374CFC8614}"/>
              </a:ext>
            </a:extLst>
          </p:cNvPr>
          <p:cNvSpPr txBox="1"/>
          <p:nvPr/>
        </p:nvSpPr>
        <p:spPr>
          <a:xfrm>
            <a:off x="676275" y="2095704"/>
            <a:ext cx="6715125"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CN" sz="2800"/>
              <a:t> Multi-Contour Overlay</a:t>
            </a:r>
            <a:endParaRPr lang="zh-CN" altLang="en-US" sz="2800"/>
          </a:p>
        </p:txBody>
      </p:sp>
      <p:pic>
        <p:nvPicPr>
          <p:cNvPr id="40" name="图片 39">
            <a:extLst>
              <a:ext uri="{FF2B5EF4-FFF2-40B4-BE49-F238E27FC236}">
                <a16:creationId xmlns:a16="http://schemas.microsoft.com/office/drawing/2014/main" id="{AC122B69-DCB8-4781-A5B0-DD0781739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1" y="3993216"/>
            <a:ext cx="1973579" cy="1544540"/>
          </a:xfrm>
          <a:prstGeom prst="rect">
            <a:avLst/>
          </a:prstGeom>
          <a:ln>
            <a:noFill/>
          </a:ln>
          <a:effectLst>
            <a:outerShdw blurRad="292100" dist="139700" dir="2700000" algn="tl" rotWithShape="0">
              <a:srgbClr val="333333">
                <a:alpha val="65000"/>
              </a:srgbClr>
            </a:outerShdw>
          </a:effectLst>
        </p:spPr>
      </p:pic>
      <p:sp>
        <p:nvSpPr>
          <p:cNvPr id="41" name="加号 40">
            <a:extLst>
              <a:ext uri="{FF2B5EF4-FFF2-40B4-BE49-F238E27FC236}">
                <a16:creationId xmlns:a16="http://schemas.microsoft.com/office/drawing/2014/main" id="{208C7CC7-2FC8-4D08-8D88-4B65D1CE3485}"/>
              </a:ext>
            </a:extLst>
          </p:cNvPr>
          <p:cNvSpPr/>
          <p:nvPr/>
        </p:nvSpPr>
        <p:spPr>
          <a:xfrm>
            <a:off x="3288842" y="4369176"/>
            <a:ext cx="792620" cy="792620"/>
          </a:xfrm>
          <a:prstGeom prst="mathPlu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F80EB425-66C5-42C3-A2CF-B4E2E46E4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581" y="3993216"/>
            <a:ext cx="1973579" cy="1544541"/>
          </a:xfrm>
          <a:prstGeom prst="rect">
            <a:avLst/>
          </a:prstGeom>
          <a:ln>
            <a:noFill/>
          </a:ln>
          <a:effectLst>
            <a:outerShdw blurRad="292100" dist="139700" dir="2700000" algn="tl" rotWithShape="0">
              <a:srgbClr val="333333">
                <a:alpha val="65000"/>
              </a:srgbClr>
            </a:outerShdw>
          </a:effectLst>
        </p:spPr>
      </p:pic>
      <p:sp>
        <p:nvSpPr>
          <p:cNvPr id="42" name="箭头: 右 41">
            <a:extLst>
              <a:ext uri="{FF2B5EF4-FFF2-40B4-BE49-F238E27FC236}">
                <a16:creationId xmlns:a16="http://schemas.microsoft.com/office/drawing/2014/main" id="{019E3E40-785D-42B9-8569-9FBB91A039AE}"/>
              </a:ext>
            </a:extLst>
          </p:cNvPr>
          <p:cNvSpPr/>
          <p:nvPr/>
        </p:nvSpPr>
        <p:spPr>
          <a:xfrm>
            <a:off x="7095888" y="4399721"/>
            <a:ext cx="686273" cy="7315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5301511A-85F6-4070-B6D6-B14DDB957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2021" y="3993216"/>
            <a:ext cx="1973579" cy="1544540"/>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C0374CA1-2B94-47FB-8CAF-1FC32943587D}"/>
              </a:ext>
            </a:extLst>
          </p:cNvPr>
          <p:cNvSpPr txBox="1"/>
          <p:nvPr/>
        </p:nvSpPr>
        <p:spPr>
          <a:xfrm>
            <a:off x="1075351" y="2659739"/>
            <a:ext cx="9183074" cy="1190069"/>
          </a:xfrm>
          <a:prstGeom prst="rect">
            <a:avLst/>
          </a:prstGeom>
          <a:noFill/>
        </p:spPr>
        <p:txBody>
          <a:bodyPr wrap="square" rtlCol="0">
            <a:spAutoFit/>
          </a:bodyPr>
          <a:lstStyle/>
          <a:p>
            <a:r>
              <a:rPr lang="en-US" altLang="zh-CN" sz="2000"/>
              <a:t>Randomly get some contours from models with different training levels C</a:t>
            </a:r>
            <a:r>
              <a:rPr lang="en-US" altLang="zh-CN" sz="2000" baseline="-25000"/>
              <a:t>1</a:t>
            </a:r>
            <a:r>
              <a:rPr lang="en-US" altLang="zh-CN" sz="2000"/>
              <a:t>, C</a:t>
            </a:r>
            <a:r>
              <a:rPr lang="en-US" altLang="zh-CN" sz="2000" baseline="-25000"/>
              <a:t>2</a:t>
            </a:r>
            <a:r>
              <a:rPr lang="en-US" altLang="zh-CN" sz="2000"/>
              <a:t>, C</a:t>
            </a:r>
            <a:r>
              <a:rPr lang="en-US" altLang="zh-CN" sz="2000" baseline="-25000"/>
              <a:t>3</a:t>
            </a:r>
            <a:r>
              <a:rPr lang="en-US" altLang="zh-CN" sz="2000"/>
              <a:t>, …, C</a:t>
            </a:r>
            <a:r>
              <a:rPr lang="en-US" altLang="zh-CN" sz="2000" baseline="-25000"/>
              <a:t>n</a:t>
            </a:r>
          </a:p>
          <a:p>
            <a:pPr algn="ctr"/>
            <a:endParaRPr lang="en-US" altLang="zh-CN" sz="2000" i="1" baseline="-25000"/>
          </a:p>
          <a:p>
            <a:endParaRPr lang="zh-CN" altLang="en-US"/>
          </a:p>
        </p:txBody>
      </p:sp>
      <p:pic>
        <p:nvPicPr>
          <p:cNvPr id="48" name="图片 47">
            <a:extLst>
              <a:ext uri="{FF2B5EF4-FFF2-40B4-BE49-F238E27FC236}">
                <a16:creationId xmlns:a16="http://schemas.microsoft.com/office/drawing/2014/main" id="{59AD8864-E467-401C-B7E3-0442DA9FAA8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2020" y="3993216"/>
            <a:ext cx="1973579" cy="1544541"/>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E783A093-BFA4-4A3F-9A59-D2607363A336}"/>
              </a:ext>
            </a:extLst>
          </p:cNvPr>
          <p:cNvPicPr>
            <a:picLocks noChangeAspect="1"/>
          </p:cNvPicPr>
          <p:nvPr/>
        </p:nvPicPr>
        <p:blipFill>
          <a:blip r:embed="rId6"/>
          <a:stretch>
            <a:fillRect/>
          </a:stretch>
        </p:blipFill>
        <p:spPr>
          <a:xfrm>
            <a:off x="3067783" y="3020126"/>
            <a:ext cx="4891593" cy="792619"/>
          </a:xfrm>
          <a:prstGeom prst="rect">
            <a:avLst/>
          </a:prstGeom>
        </p:spPr>
      </p:pic>
    </p:spTree>
    <p:extLst>
      <p:ext uri="{BB962C8B-B14F-4D97-AF65-F5344CB8AC3E}">
        <p14:creationId xmlns:p14="http://schemas.microsoft.com/office/powerpoint/2010/main" val="317552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Contour Completion</a:t>
            </a:r>
            <a:endParaRPr lang="zh-CN" altLang="en-US" dirty="0"/>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14</a:t>
            </a:fld>
            <a:endParaRPr lang="zh-CN" altLang="en-US"/>
          </a:p>
        </p:txBody>
      </p:sp>
      <p:sp>
        <p:nvSpPr>
          <p:cNvPr id="11" name="文本框 10">
            <a:extLst>
              <a:ext uri="{FF2B5EF4-FFF2-40B4-BE49-F238E27FC236}">
                <a16:creationId xmlns:a16="http://schemas.microsoft.com/office/drawing/2014/main" id="{435AA708-1FE4-4847-AE02-200BA424F4CC}"/>
              </a:ext>
            </a:extLst>
          </p:cNvPr>
          <p:cNvSpPr txBox="1"/>
          <p:nvPr/>
        </p:nvSpPr>
        <p:spPr>
          <a:xfrm>
            <a:off x="291928" y="1076537"/>
            <a:ext cx="9490098"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Two Methods to Deal with Unclosed Contour</a:t>
            </a:r>
          </a:p>
        </p:txBody>
      </p:sp>
      <p:sp>
        <p:nvSpPr>
          <p:cNvPr id="32" name="矩形: 圆角 31">
            <a:extLst>
              <a:ext uri="{FF2B5EF4-FFF2-40B4-BE49-F238E27FC236}">
                <a16:creationId xmlns:a16="http://schemas.microsoft.com/office/drawing/2014/main" id="{7B3245DE-6414-428A-B7BE-F3C7004F4815}"/>
              </a:ext>
            </a:extLst>
          </p:cNvPr>
          <p:cNvSpPr/>
          <p:nvPr/>
        </p:nvSpPr>
        <p:spPr>
          <a:xfrm>
            <a:off x="291927" y="1924048"/>
            <a:ext cx="11223797" cy="398145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3" name="文本框 2">
            <a:extLst>
              <a:ext uri="{FF2B5EF4-FFF2-40B4-BE49-F238E27FC236}">
                <a16:creationId xmlns:a16="http://schemas.microsoft.com/office/drawing/2014/main" id="{E09B8270-8584-4ED1-A868-26374CFC8614}"/>
              </a:ext>
            </a:extLst>
          </p:cNvPr>
          <p:cNvSpPr txBox="1"/>
          <p:nvPr/>
        </p:nvSpPr>
        <p:spPr>
          <a:xfrm>
            <a:off x="676275" y="2095704"/>
            <a:ext cx="6715125"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CN" sz="2800"/>
              <a:t> Heristic Search</a:t>
            </a:r>
            <a:endParaRPr lang="zh-CN" altLang="en-US" sz="2800"/>
          </a:p>
        </p:txBody>
      </p:sp>
      <p:sp>
        <p:nvSpPr>
          <p:cNvPr id="10" name="椭圆 9">
            <a:extLst>
              <a:ext uri="{FF2B5EF4-FFF2-40B4-BE49-F238E27FC236}">
                <a16:creationId xmlns:a16="http://schemas.microsoft.com/office/drawing/2014/main" id="{66BB9D18-8AAB-407C-9540-C7E39A5B4D8A}"/>
              </a:ext>
            </a:extLst>
          </p:cNvPr>
          <p:cNvSpPr/>
          <p:nvPr/>
        </p:nvSpPr>
        <p:spPr>
          <a:xfrm>
            <a:off x="1920980" y="3639229"/>
            <a:ext cx="142876" cy="142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09B0775A-F20E-423D-8334-6B59624B2644}"/>
              </a:ext>
            </a:extLst>
          </p:cNvPr>
          <p:cNvSpPr/>
          <p:nvPr/>
        </p:nvSpPr>
        <p:spPr>
          <a:xfrm>
            <a:off x="1385579" y="3066112"/>
            <a:ext cx="1579727" cy="1533976"/>
          </a:xfrm>
          <a:custGeom>
            <a:avLst/>
            <a:gdLst>
              <a:gd name="connsiteX0" fmla="*/ 31551 w 1579727"/>
              <a:gd name="connsiteY0" fmla="*/ 789535 h 1533976"/>
              <a:gd name="connsiteX1" fmla="*/ 69651 w 1579727"/>
              <a:gd name="connsiteY1" fmla="*/ 189460 h 1533976"/>
              <a:gd name="connsiteX2" fmla="*/ 831651 w 1579727"/>
              <a:gd name="connsiteY2" fmla="*/ 27535 h 1533976"/>
              <a:gd name="connsiteX3" fmla="*/ 1565076 w 1579727"/>
              <a:gd name="connsiteY3" fmla="*/ 684760 h 1533976"/>
              <a:gd name="connsiteX4" fmla="*/ 1269801 w 1579727"/>
              <a:gd name="connsiteY4" fmla="*/ 1456285 h 1533976"/>
              <a:gd name="connsiteX5" fmla="*/ 650676 w 1579727"/>
              <a:gd name="connsiteY5" fmla="*/ 1494385 h 1533976"/>
              <a:gd name="connsiteX6" fmla="*/ 107751 w 1579727"/>
              <a:gd name="connsiteY6" fmla="*/ 1341985 h 1533976"/>
              <a:gd name="connsiteX7" fmla="*/ 41076 w 1579727"/>
              <a:gd name="connsiteY7" fmla="*/ 875260 h 1533976"/>
              <a:gd name="connsiteX8" fmla="*/ 31551 w 1579727"/>
              <a:gd name="connsiteY8" fmla="*/ 789535 h 153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9727" h="1533976">
                <a:moveTo>
                  <a:pt x="31551" y="789535"/>
                </a:moveTo>
                <a:cubicBezTo>
                  <a:pt x="36314" y="675235"/>
                  <a:pt x="-63699" y="316460"/>
                  <a:pt x="69651" y="189460"/>
                </a:cubicBezTo>
                <a:cubicBezTo>
                  <a:pt x="203001" y="62460"/>
                  <a:pt x="582414" y="-55015"/>
                  <a:pt x="831651" y="27535"/>
                </a:cubicBezTo>
                <a:cubicBezTo>
                  <a:pt x="1080888" y="110085"/>
                  <a:pt x="1492051" y="446635"/>
                  <a:pt x="1565076" y="684760"/>
                </a:cubicBezTo>
                <a:cubicBezTo>
                  <a:pt x="1638101" y="922885"/>
                  <a:pt x="1422201" y="1321347"/>
                  <a:pt x="1269801" y="1456285"/>
                </a:cubicBezTo>
                <a:cubicBezTo>
                  <a:pt x="1117401" y="1591223"/>
                  <a:pt x="844351" y="1513435"/>
                  <a:pt x="650676" y="1494385"/>
                </a:cubicBezTo>
                <a:cubicBezTo>
                  <a:pt x="457001" y="1475335"/>
                  <a:pt x="209351" y="1445172"/>
                  <a:pt x="107751" y="1341985"/>
                </a:cubicBezTo>
                <a:cubicBezTo>
                  <a:pt x="6151" y="1238798"/>
                  <a:pt x="49013" y="964160"/>
                  <a:pt x="41076" y="875260"/>
                </a:cubicBezTo>
                <a:cubicBezTo>
                  <a:pt x="33139" y="786360"/>
                  <a:pt x="26788" y="903835"/>
                  <a:pt x="31551" y="789535"/>
                </a:cubicBezTo>
                <a:close/>
              </a:path>
            </a:pathLst>
          </a:custGeom>
          <a:noFill/>
          <a:ln w="571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90AC360-0340-42DF-90C2-B2B58A9F1FB8}"/>
              </a:ext>
            </a:extLst>
          </p:cNvPr>
          <p:cNvSpPr txBox="1"/>
          <p:nvPr/>
        </p:nvSpPr>
        <p:spPr>
          <a:xfrm>
            <a:off x="1835256" y="4423457"/>
            <a:ext cx="695325" cy="369332"/>
          </a:xfrm>
          <a:prstGeom prst="rect">
            <a:avLst/>
          </a:prstGeom>
          <a:solidFill>
            <a:schemeClr val="bg1"/>
          </a:solidFill>
          <a:ln>
            <a:noFill/>
          </a:ln>
        </p:spPr>
        <p:txBody>
          <a:bodyPr wrap="square" rtlCol="0">
            <a:spAutoFit/>
          </a:bodyPr>
          <a:lstStyle/>
          <a:p>
            <a:endParaRPr lang="zh-CN" altLang="en-US"/>
          </a:p>
        </p:txBody>
      </p:sp>
      <p:grpSp>
        <p:nvGrpSpPr>
          <p:cNvPr id="33" name="组合 32">
            <a:extLst>
              <a:ext uri="{FF2B5EF4-FFF2-40B4-BE49-F238E27FC236}">
                <a16:creationId xmlns:a16="http://schemas.microsoft.com/office/drawing/2014/main" id="{0DC9C02F-1443-4D10-93AB-AEFE19A41B14}"/>
              </a:ext>
            </a:extLst>
          </p:cNvPr>
          <p:cNvGrpSpPr/>
          <p:nvPr/>
        </p:nvGrpSpPr>
        <p:grpSpPr>
          <a:xfrm>
            <a:off x="1026605" y="2859101"/>
            <a:ext cx="2133832" cy="2095733"/>
            <a:chOff x="676275" y="3156354"/>
            <a:chExt cx="2133832" cy="2095733"/>
          </a:xfrm>
        </p:grpSpPr>
        <p:cxnSp>
          <p:nvCxnSpPr>
            <p:cNvPr id="20" name="直接连接符 19">
              <a:extLst>
                <a:ext uri="{FF2B5EF4-FFF2-40B4-BE49-F238E27FC236}">
                  <a16:creationId xmlns:a16="http://schemas.microsoft.com/office/drawing/2014/main" id="{503B1387-2991-43D7-818A-11CB6F8B562F}"/>
                </a:ext>
              </a:extLst>
            </p:cNvPr>
            <p:cNvCxnSpPr>
              <a:cxnSpLocks/>
            </p:cNvCxnSpPr>
            <p:nvPr/>
          </p:nvCxnSpPr>
          <p:spPr>
            <a:xfrm>
              <a:off x="676275" y="4007920"/>
              <a:ext cx="2133832" cy="0"/>
            </a:xfrm>
            <a:prstGeom prst="line">
              <a:avLst/>
            </a:prstGeom>
            <a:ln w="53975">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DC965F3-EF44-4318-A1D5-614CA026C5FD}"/>
                </a:ext>
              </a:extLst>
            </p:cNvPr>
            <p:cNvCxnSpPr>
              <a:cxnSpLocks/>
            </p:cNvCxnSpPr>
            <p:nvPr/>
          </p:nvCxnSpPr>
          <p:spPr>
            <a:xfrm>
              <a:off x="1642088" y="3156354"/>
              <a:ext cx="0" cy="2095733"/>
            </a:xfrm>
            <a:prstGeom prst="line">
              <a:avLst/>
            </a:prstGeom>
            <a:ln w="53975">
              <a:prstDash val="sysDot"/>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E40D021-8E9F-4F37-B03E-CDD9D60ACD27}"/>
                </a:ext>
              </a:extLst>
            </p:cNvPr>
            <p:cNvCxnSpPr>
              <a:cxnSpLocks/>
            </p:cNvCxnSpPr>
            <p:nvPr/>
          </p:nvCxnSpPr>
          <p:spPr>
            <a:xfrm>
              <a:off x="742940" y="3260276"/>
              <a:ext cx="1941171" cy="1675841"/>
            </a:xfrm>
            <a:prstGeom prst="line">
              <a:avLst/>
            </a:prstGeom>
            <a:ln w="53975">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194EEBA-1B9A-4A13-9E9B-8A3C0AF60D5F}"/>
                </a:ext>
              </a:extLst>
            </p:cNvPr>
            <p:cNvCxnSpPr>
              <a:cxnSpLocks/>
            </p:cNvCxnSpPr>
            <p:nvPr/>
          </p:nvCxnSpPr>
          <p:spPr>
            <a:xfrm flipH="1">
              <a:off x="909253" y="3304083"/>
              <a:ext cx="1493361" cy="1416627"/>
            </a:xfrm>
            <a:prstGeom prst="line">
              <a:avLst/>
            </a:prstGeom>
            <a:ln w="53975">
              <a:prstDash val="sysDot"/>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889842DE-FF97-461F-9EF4-8E6E7A0AEFC5}"/>
              </a:ext>
            </a:extLst>
          </p:cNvPr>
          <p:cNvGrpSpPr/>
          <p:nvPr/>
        </p:nvGrpSpPr>
        <p:grpSpPr>
          <a:xfrm>
            <a:off x="1259583" y="2924247"/>
            <a:ext cx="3185133" cy="2547076"/>
            <a:chOff x="-375026" y="2705011"/>
            <a:chExt cx="3185133" cy="2547076"/>
          </a:xfrm>
        </p:grpSpPr>
        <p:cxnSp>
          <p:nvCxnSpPr>
            <p:cNvPr id="35" name="直接连接符 34">
              <a:extLst>
                <a:ext uri="{FF2B5EF4-FFF2-40B4-BE49-F238E27FC236}">
                  <a16:creationId xmlns:a16="http://schemas.microsoft.com/office/drawing/2014/main" id="{418636D3-9A2E-4EC9-AD97-F32D7F0FFE34}"/>
                </a:ext>
              </a:extLst>
            </p:cNvPr>
            <p:cNvCxnSpPr>
              <a:cxnSpLocks/>
            </p:cNvCxnSpPr>
            <p:nvPr/>
          </p:nvCxnSpPr>
          <p:spPr>
            <a:xfrm>
              <a:off x="-375026" y="4007920"/>
              <a:ext cx="3185133" cy="0"/>
            </a:xfrm>
            <a:prstGeom prst="line">
              <a:avLst/>
            </a:prstGeom>
            <a:ln w="53975">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13B214B-65D9-4BCB-9B9D-F6EC9F07DE37}"/>
                </a:ext>
              </a:extLst>
            </p:cNvPr>
            <p:cNvCxnSpPr>
              <a:cxnSpLocks/>
            </p:cNvCxnSpPr>
            <p:nvPr/>
          </p:nvCxnSpPr>
          <p:spPr>
            <a:xfrm>
              <a:off x="1642088" y="3156354"/>
              <a:ext cx="0" cy="2095733"/>
            </a:xfrm>
            <a:prstGeom prst="line">
              <a:avLst/>
            </a:prstGeom>
            <a:ln w="53975">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DD43013-7FE2-4075-96CB-84842E6EF95E}"/>
                </a:ext>
              </a:extLst>
            </p:cNvPr>
            <p:cNvCxnSpPr>
              <a:cxnSpLocks/>
            </p:cNvCxnSpPr>
            <p:nvPr/>
          </p:nvCxnSpPr>
          <p:spPr>
            <a:xfrm>
              <a:off x="84619" y="2705011"/>
              <a:ext cx="2599492" cy="2231106"/>
            </a:xfrm>
            <a:prstGeom prst="line">
              <a:avLst/>
            </a:prstGeom>
            <a:ln w="53975">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5DF368E-2EB3-4970-996F-BD57399D3D84}"/>
                </a:ext>
              </a:extLst>
            </p:cNvPr>
            <p:cNvCxnSpPr>
              <a:cxnSpLocks/>
            </p:cNvCxnSpPr>
            <p:nvPr/>
          </p:nvCxnSpPr>
          <p:spPr>
            <a:xfrm flipH="1">
              <a:off x="909253" y="3304083"/>
              <a:ext cx="1493361" cy="1416627"/>
            </a:xfrm>
            <a:prstGeom prst="line">
              <a:avLst/>
            </a:prstGeom>
            <a:ln w="53975">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sp>
        <p:nvSpPr>
          <p:cNvPr id="41" name="文本框 40">
            <a:extLst>
              <a:ext uri="{FF2B5EF4-FFF2-40B4-BE49-F238E27FC236}">
                <a16:creationId xmlns:a16="http://schemas.microsoft.com/office/drawing/2014/main" id="{1474B80A-4FE0-45B4-B0DF-1F6582D200CC}"/>
              </a:ext>
            </a:extLst>
          </p:cNvPr>
          <p:cNvSpPr txBox="1"/>
          <p:nvPr/>
        </p:nvSpPr>
        <p:spPr>
          <a:xfrm>
            <a:off x="5705141" y="4098196"/>
            <a:ext cx="4844771" cy="1569660"/>
          </a:xfrm>
          <a:prstGeom prst="rect">
            <a:avLst/>
          </a:prstGeom>
          <a:noFill/>
        </p:spPr>
        <p:txBody>
          <a:bodyPr wrap="square" rtlCol="0">
            <a:spAutoFit/>
          </a:bodyPr>
          <a:lstStyle/>
          <a:p>
            <a:r>
              <a:rPr lang="en-US" altLang="zh-CN" sz="2400" b="1">
                <a:solidFill>
                  <a:schemeClr val="accent1">
                    <a:lumMod val="75000"/>
                  </a:schemeClr>
                </a:solidFill>
              </a:rPr>
              <a:t>Intuitions:</a:t>
            </a:r>
          </a:p>
          <a:p>
            <a:pPr marL="285750" indent="-285750">
              <a:buFont typeface="Wingdings" panose="05000000000000000000" pitchFamily="2" charset="2"/>
              <a:buChar char="p"/>
            </a:pPr>
            <a:r>
              <a:rPr lang="en-US" altLang="zh-CN" b="1">
                <a:solidFill>
                  <a:schemeClr val="accent1">
                    <a:lumMod val="75000"/>
                  </a:schemeClr>
                </a:solidFill>
              </a:rPr>
              <a:t>An inner point has more cross lines with the object contour</a:t>
            </a:r>
          </a:p>
          <a:p>
            <a:pPr marL="285750" indent="-285750">
              <a:buFont typeface="Wingdings" panose="05000000000000000000" pitchFamily="2" charset="2"/>
              <a:buChar char="p"/>
            </a:pPr>
            <a:r>
              <a:rPr lang="en-US" altLang="zh-CN" b="1">
                <a:solidFill>
                  <a:schemeClr val="accent1">
                    <a:lumMod val="75000"/>
                  </a:schemeClr>
                </a:solidFill>
              </a:rPr>
              <a:t>An unwanted object in the box are more likely to be in the center</a:t>
            </a:r>
            <a:endParaRPr lang="zh-CN" altLang="en-US" b="1">
              <a:solidFill>
                <a:schemeClr val="accent1">
                  <a:lumMod val="75000"/>
                </a:schemeClr>
              </a:solidFill>
            </a:endParaRPr>
          </a:p>
        </p:txBody>
      </p:sp>
      <p:pic>
        <p:nvPicPr>
          <p:cNvPr id="45" name="图片 44" descr="骑马的人&#10;&#10;描述已自动生成">
            <a:extLst>
              <a:ext uri="{FF2B5EF4-FFF2-40B4-BE49-F238E27FC236}">
                <a16:creationId xmlns:a16="http://schemas.microsoft.com/office/drawing/2014/main" id="{73026525-A850-432E-B735-54C2039CC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02" y="2241093"/>
            <a:ext cx="1260425" cy="1538459"/>
          </a:xfrm>
          <a:prstGeom prst="rect">
            <a:avLst/>
          </a:prstGeom>
        </p:spPr>
      </p:pic>
      <p:grpSp>
        <p:nvGrpSpPr>
          <p:cNvPr id="47" name="组合 46">
            <a:extLst>
              <a:ext uri="{FF2B5EF4-FFF2-40B4-BE49-F238E27FC236}">
                <a16:creationId xmlns:a16="http://schemas.microsoft.com/office/drawing/2014/main" id="{C7E48191-0914-4264-9731-47F37B698860}"/>
              </a:ext>
            </a:extLst>
          </p:cNvPr>
          <p:cNvGrpSpPr/>
          <p:nvPr/>
        </p:nvGrpSpPr>
        <p:grpSpPr>
          <a:xfrm>
            <a:off x="5398405" y="2095704"/>
            <a:ext cx="2452639" cy="1844437"/>
            <a:chOff x="6651577" y="2095704"/>
            <a:chExt cx="1943475" cy="1461535"/>
          </a:xfrm>
        </p:grpSpPr>
        <p:pic>
          <p:nvPicPr>
            <p:cNvPr id="43" name="图片 42">
              <a:extLst>
                <a:ext uri="{FF2B5EF4-FFF2-40B4-BE49-F238E27FC236}">
                  <a16:creationId xmlns:a16="http://schemas.microsoft.com/office/drawing/2014/main" id="{44B54E5A-3A25-416C-8A6F-F0AB84480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577" y="2095704"/>
              <a:ext cx="1943475" cy="1461535"/>
            </a:xfrm>
            <a:prstGeom prst="rect">
              <a:avLst/>
            </a:prstGeom>
          </p:spPr>
        </p:pic>
        <p:sp>
          <p:nvSpPr>
            <p:cNvPr id="46" name="矩形 45">
              <a:extLst>
                <a:ext uri="{FF2B5EF4-FFF2-40B4-BE49-F238E27FC236}">
                  <a16:creationId xmlns:a16="http://schemas.microsoft.com/office/drawing/2014/main" id="{9FB0BDF5-5867-4600-9C5F-8B7F2F3CECD2}"/>
                </a:ext>
              </a:extLst>
            </p:cNvPr>
            <p:cNvSpPr/>
            <p:nvPr/>
          </p:nvSpPr>
          <p:spPr>
            <a:xfrm>
              <a:off x="7809081" y="2618924"/>
              <a:ext cx="230948" cy="2915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直接箭头连接符 48">
            <a:extLst>
              <a:ext uri="{FF2B5EF4-FFF2-40B4-BE49-F238E27FC236}">
                <a16:creationId xmlns:a16="http://schemas.microsoft.com/office/drawing/2014/main" id="{02ED35F3-5CD1-4040-A46D-E2ECA4402E41}"/>
              </a:ext>
            </a:extLst>
          </p:cNvPr>
          <p:cNvCxnSpPr>
            <a:cxnSpLocks/>
          </p:cNvCxnSpPr>
          <p:nvPr/>
        </p:nvCxnSpPr>
        <p:spPr>
          <a:xfrm>
            <a:off x="7213802" y="2949695"/>
            <a:ext cx="1677100" cy="25884"/>
          </a:xfrm>
          <a:prstGeom prst="straightConnector1">
            <a:avLst/>
          </a:prstGeom>
          <a:ln w="698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DF85A7E8-3BEE-4C28-8B78-C290A6131D91}"/>
              </a:ext>
            </a:extLst>
          </p:cNvPr>
          <p:cNvSpPr/>
          <p:nvPr/>
        </p:nvSpPr>
        <p:spPr>
          <a:xfrm>
            <a:off x="3200754" y="4149434"/>
            <a:ext cx="155443" cy="155443"/>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0139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Contour Completion</a:t>
            </a:r>
            <a:endParaRPr lang="zh-CN" altLang="en-US" dirty="0"/>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15</a:t>
            </a:fld>
            <a:endParaRPr lang="zh-CN" altLang="en-US"/>
          </a:p>
        </p:txBody>
      </p:sp>
      <p:sp>
        <p:nvSpPr>
          <p:cNvPr id="11" name="文本框 10">
            <a:extLst>
              <a:ext uri="{FF2B5EF4-FFF2-40B4-BE49-F238E27FC236}">
                <a16:creationId xmlns:a16="http://schemas.microsoft.com/office/drawing/2014/main" id="{435AA708-1FE4-4847-AE02-200BA424F4CC}"/>
              </a:ext>
            </a:extLst>
          </p:cNvPr>
          <p:cNvSpPr txBox="1"/>
          <p:nvPr/>
        </p:nvSpPr>
        <p:spPr>
          <a:xfrm>
            <a:off x="291928" y="1076537"/>
            <a:ext cx="9490098"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Two Methods to Deal with Unclosed Contour</a:t>
            </a:r>
          </a:p>
        </p:txBody>
      </p:sp>
      <p:sp>
        <p:nvSpPr>
          <p:cNvPr id="32" name="矩形: 圆角 31">
            <a:extLst>
              <a:ext uri="{FF2B5EF4-FFF2-40B4-BE49-F238E27FC236}">
                <a16:creationId xmlns:a16="http://schemas.microsoft.com/office/drawing/2014/main" id="{7B3245DE-6414-428A-B7BE-F3C7004F4815}"/>
              </a:ext>
            </a:extLst>
          </p:cNvPr>
          <p:cNvSpPr/>
          <p:nvPr/>
        </p:nvSpPr>
        <p:spPr>
          <a:xfrm>
            <a:off x="291927" y="1924048"/>
            <a:ext cx="11223797" cy="398145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3" name="文本框 2">
            <a:extLst>
              <a:ext uri="{FF2B5EF4-FFF2-40B4-BE49-F238E27FC236}">
                <a16:creationId xmlns:a16="http://schemas.microsoft.com/office/drawing/2014/main" id="{E09B8270-8584-4ED1-A868-26374CFC8614}"/>
              </a:ext>
            </a:extLst>
          </p:cNvPr>
          <p:cNvSpPr txBox="1"/>
          <p:nvPr/>
        </p:nvSpPr>
        <p:spPr>
          <a:xfrm>
            <a:off x="676275" y="2095704"/>
            <a:ext cx="6715125"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CN" sz="2800"/>
              <a:t> Heristic Search</a:t>
            </a:r>
            <a:endParaRPr lang="zh-CN" altLang="en-US" sz="2800"/>
          </a:p>
        </p:txBody>
      </p:sp>
      <p:sp>
        <p:nvSpPr>
          <p:cNvPr id="17" name="文本框 16">
            <a:extLst>
              <a:ext uri="{FF2B5EF4-FFF2-40B4-BE49-F238E27FC236}">
                <a16:creationId xmlns:a16="http://schemas.microsoft.com/office/drawing/2014/main" id="{090AC360-0340-42DF-90C2-B2B58A9F1FB8}"/>
              </a:ext>
            </a:extLst>
          </p:cNvPr>
          <p:cNvSpPr txBox="1"/>
          <p:nvPr/>
        </p:nvSpPr>
        <p:spPr>
          <a:xfrm>
            <a:off x="1835256" y="4423457"/>
            <a:ext cx="695325" cy="369332"/>
          </a:xfrm>
          <a:prstGeom prst="rect">
            <a:avLst/>
          </a:prstGeom>
          <a:solidFill>
            <a:schemeClr val="bg1"/>
          </a:solidFill>
          <a:ln>
            <a:noFill/>
          </a:ln>
        </p:spPr>
        <p:txBody>
          <a:bodyPr wrap="square" rtlCol="0">
            <a:spAutoFit/>
          </a:bodyPr>
          <a:lstStyle/>
          <a:p>
            <a:endParaRPr lang="zh-CN" altLang="en-US"/>
          </a:p>
        </p:txBody>
      </p:sp>
      <p:sp>
        <p:nvSpPr>
          <p:cNvPr id="6" name="文本框 5">
            <a:extLst>
              <a:ext uri="{FF2B5EF4-FFF2-40B4-BE49-F238E27FC236}">
                <a16:creationId xmlns:a16="http://schemas.microsoft.com/office/drawing/2014/main" id="{7564468A-F5D8-4138-BF4D-43B2A63692F7}"/>
              </a:ext>
            </a:extLst>
          </p:cNvPr>
          <p:cNvSpPr txBox="1"/>
          <p:nvPr/>
        </p:nvSpPr>
        <p:spPr>
          <a:xfrm>
            <a:off x="638474" y="2777413"/>
            <a:ext cx="4268063" cy="3139321"/>
          </a:xfrm>
          <a:prstGeom prst="rect">
            <a:avLst/>
          </a:prstGeom>
          <a:noFill/>
        </p:spPr>
        <p:txBody>
          <a:bodyPr wrap="square" rtlCol="0">
            <a:spAutoFit/>
          </a:bodyPr>
          <a:lstStyle/>
          <a:p>
            <a:r>
              <a:rPr lang="en-US" altLang="zh-CN"/>
              <a:t>For every pixel </a:t>
            </a:r>
            <a:r>
              <a:rPr lang="en-US" altLang="zh-CN" i="1"/>
              <a:t>p</a:t>
            </a:r>
            <a:r>
              <a:rPr lang="en-US" altLang="zh-CN"/>
              <a:t> in image: judge them by scores:</a:t>
            </a:r>
          </a:p>
          <a:p>
            <a:r>
              <a:rPr lang="en-US" altLang="zh-CN"/>
              <a:t>      </a:t>
            </a:r>
            <a:r>
              <a:rPr lang="en-US" altLang="zh-CN" i="1"/>
              <a:t>lines </a:t>
            </a:r>
            <a:r>
              <a:rPr lang="en-US" altLang="zh-CN"/>
              <a:t>= #rays origining from p intersect with contour</a:t>
            </a:r>
          </a:p>
          <a:p>
            <a:r>
              <a:rPr lang="en-US" altLang="zh-CN"/>
              <a:t>      </a:t>
            </a:r>
            <a:r>
              <a:rPr lang="en-US" altLang="zh-CN" i="1"/>
              <a:t>pixels</a:t>
            </a:r>
            <a:r>
              <a:rPr lang="en-US" altLang="zh-CN"/>
              <a:t> = #pixels in rays intersect with contours</a:t>
            </a:r>
          </a:p>
          <a:p>
            <a:r>
              <a:rPr lang="en-US" altLang="zh-CN"/>
              <a:t>      total_pixels = #pixels of contours</a:t>
            </a:r>
          </a:p>
          <a:p>
            <a:r>
              <a:rPr lang="en-US" altLang="zh-CN"/>
              <a:t>      </a:t>
            </a:r>
            <a:r>
              <a:rPr lang="en-US" altLang="zh-CN" i="1"/>
              <a:t>center</a:t>
            </a:r>
            <a:r>
              <a:rPr lang="en-US" altLang="zh-CN"/>
              <a:t> = the image center</a:t>
            </a:r>
          </a:p>
          <a:p>
            <a:r>
              <a:rPr lang="en-US" altLang="zh-CN"/>
              <a:t>      </a:t>
            </a:r>
            <a:r>
              <a:rPr lang="en-US" altLang="zh-CN" i="1"/>
              <a:t>pos</a:t>
            </a:r>
            <a:r>
              <a:rPr lang="en-US" altLang="zh-CN"/>
              <a:t> = the position of </a:t>
            </a:r>
            <a:r>
              <a:rPr lang="en-US" altLang="zh-CN" i="1"/>
              <a:t>p</a:t>
            </a:r>
          </a:p>
          <a:p>
            <a:r>
              <a:rPr lang="en-US" altLang="zh-CN" i="1"/>
              <a:t>      </a:t>
            </a:r>
          </a:p>
          <a:p>
            <a:r>
              <a:rPr lang="en-US" altLang="zh-CN"/>
              <a:t>      </a:t>
            </a:r>
          </a:p>
        </p:txBody>
      </p:sp>
      <p:sp>
        <p:nvSpPr>
          <p:cNvPr id="8" name="矩形: 圆角 7">
            <a:extLst>
              <a:ext uri="{FF2B5EF4-FFF2-40B4-BE49-F238E27FC236}">
                <a16:creationId xmlns:a16="http://schemas.microsoft.com/office/drawing/2014/main" id="{94CA3AC4-9046-4BFF-A8A5-D4B7B2C34EB9}"/>
              </a:ext>
            </a:extLst>
          </p:cNvPr>
          <p:cNvSpPr/>
          <p:nvPr/>
        </p:nvSpPr>
        <p:spPr>
          <a:xfrm>
            <a:off x="457200" y="2754943"/>
            <a:ext cx="4525400" cy="2653315"/>
          </a:xfrm>
          <a:prstGeom prst="roundRect">
            <a:avLst/>
          </a:prstGeom>
          <a:noFill/>
          <a:ln w="5715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6E823B9D-F387-487E-B612-C3C7F9A14AA5}"/>
              </a:ext>
            </a:extLst>
          </p:cNvPr>
          <p:cNvGrpSpPr/>
          <p:nvPr/>
        </p:nvGrpSpPr>
        <p:grpSpPr>
          <a:xfrm>
            <a:off x="5147873" y="2095704"/>
            <a:ext cx="6258224" cy="3448029"/>
            <a:chOff x="4982600" y="2072563"/>
            <a:chExt cx="6258224" cy="3448029"/>
          </a:xfrm>
        </p:grpSpPr>
        <p:pic>
          <p:nvPicPr>
            <p:cNvPr id="18" name="图片 17">
              <a:extLst>
                <a:ext uri="{FF2B5EF4-FFF2-40B4-BE49-F238E27FC236}">
                  <a16:creationId xmlns:a16="http://schemas.microsoft.com/office/drawing/2014/main" id="{A4E27D70-0A62-42A1-9CA3-A249AB0AA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874" y="2072563"/>
              <a:ext cx="6076950" cy="704850"/>
            </a:xfrm>
            <a:prstGeom prst="rect">
              <a:avLst/>
            </a:prstGeom>
          </p:spPr>
        </p:pic>
        <p:pic>
          <p:nvPicPr>
            <p:cNvPr id="21" name="图片 20">
              <a:extLst>
                <a:ext uri="{FF2B5EF4-FFF2-40B4-BE49-F238E27FC236}">
                  <a16:creationId xmlns:a16="http://schemas.microsoft.com/office/drawing/2014/main" id="{54D76BAD-BEF6-4A6B-9DB9-3B65DB59C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874" y="2700865"/>
              <a:ext cx="3505200" cy="361950"/>
            </a:xfrm>
            <a:prstGeom prst="rect">
              <a:avLst/>
            </a:prstGeom>
          </p:spPr>
        </p:pic>
        <p:pic>
          <p:nvPicPr>
            <p:cNvPr id="24" name="图片 23">
              <a:extLst>
                <a:ext uri="{FF2B5EF4-FFF2-40B4-BE49-F238E27FC236}">
                  <a16:creationId xmlns:a16="http://schemas.microsoft.com/office/drawing/2014/main" id="{283F5951-DE1F-4658-9341-28C1C70A4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8050" y="3092732"/>
              <a:ext cx="5762625" cy="381000"/>
            </a:xfrm>
            <a:prstGeom prst="rect">
              <a:avLst/>
            </a:prstGeom>
          </p:spPr>
        </p:pic>
        <p:pic>
          <p:nvPicPr>
            <p:cNvPr id="26" name="图片 25">
              <a:extLst>
                <a:ext uri="{FF2B5EF4-FFF2-40B4-BE49-F238E27FC236}">
                  <a16:creationId xmlns:a16="http://schemas.microsoft.com/office/drawing/2014/main" id="{AABB1C48-E391-4951-98A3-575085342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9850" y="3536096"/>
              <a:ext cx="3495675" cy="304800"/>
            </a:xfrm>
            <a:prstGeom prst="rect">
              <a:avLst/>
            </a:prstGeom>
          </p:spPr>
        </p:pic>
        <p:pic>
          <p:nvPicPr>
            <p:cNvPr id="30" name="图片 29">
              <a:extLst>
                <a:ext uri="{FF2B5EF4-FFF2-40B4-BE49-F238E27FC236}">
                  <a16:creationId xmlns:a16="http://schemas.microsoft.com/office/drawing/2014/main" id="{BC3DEAD1-91DC-475C-B839-2588C756DF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7811" y="3885796"/>
              <a:ext cx="4000500" cy="295275"/>
            </a:xfrm>
            <a:prstGeom prst="rect">
              <a:avLst/>
            </a:prstGeom>
          </p:spPr>
        </p:pic>
        <p:pic>
          <p:nvPicPr>
            <p:cNvPr id="39" name="图片 38" descr="图示&#10;&#10;描述已自动生成">
              <a:extLst>
                <a:ext uri="{FF2B5EF4-FFF2-40B4-BE49-F238E27FC236}">
                  <a16:creationId xmlns:a16="http://schemas.microsoft.com/office/drawing/2014/main" id="{804689FF-D905-48A6-A02F-2F45F66DB0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8050" y="4103632"/>
              <a:ext cx="2971800" cy="742950"/>
            </a:xfrm>
            <a:prstGeom prst="rect">
              <a:avLst/>
            </a:prstGeom>
          </p:spPr>
        </p:pic>
        <p:pic>
          <p:nvPicPr>
            <p:cNvPr id="42" name="图片 41">
              <a:extLst>
                <a:ext uri="{FF2B5EF4-FFF2-40B4-BE49-F238E27FC236}">
                  <a16:creationId xmlns:a16="http://schemas.microsoft.com/office/drawing/2014/main" id="{D8A78BEF-5033-4139-92A4-4281266265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2600" y="4739542"/>
              <a:ext cx="3409950" cy="781050"/>
            </a:xfrm>
            <a:prstGeom prst="rect">
              <a:avLst/>
            </a:prstGeom>
          </p:spPr>
        </p:pic>
      </p:grpSp>
    </p:spTree>
    <p:extLst>
      <p:ext uri="{BB962C8B-B14F-4D97-AF65-F5344CB8AC3E}">
        <p14:creationId xmlns:p14="http://schemas.microsoft.com/office/powerpoint/2010/main" val="6550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Contour Completion</a:t>
            </a:r>
            <a:endParaRPr lang="zh-CN" altLang="en-US" dirty="0"/>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16</a:t>
            </a:fld>
            <a:endParaRPr lang="zh-CN" altLang="en-US"/>
          </a:p>
        </p:txBody>
      </p:sp>
      <p:sp>
        <p:nvSpPr>
          <p:cNvPr id="11" name="文本框 10">
            <a:extLst>
              <a:ext uri="{FF2B5EF4-FFF2-40B4-BE49-F238E27FC236}">
                <a16:creationId xmlns:a16="http://schemas.microsoft.com/office/drawing/2014/main" id="{435AA708-1FE4-4847-AE02-200BA424F4CC}"/>
              </a:ext>
            </a:extLst>
          </p:cNvPr>
          <p:cNvSpPr txBox="1"/>
          <p:nvPr/>
        </p:nvSpPr>
        <p:spPr>
          <a:xfrm>
            <a:off x="291928" y="1076537"/>
            <a:ext cx="9490098"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Two Methods to Deal with Unclosed Contour</a:t>
            </a:r>
          </a:p>
        </p:txBody>
      </p:sp>
      <p:sp>
        <p:nvSpPr>
          <p:cNvPr id="32" name="矩形: 圆角 31">
            <a:extLst>
              <a:ext uri="{FF2B5EF4-FFF2-40B4-BE49-F238E27FC236}">
                <a16:creationId xmlns:a16="http://schemas.microsoft.com/office/drawing/2014/main" id="{7B3245DE-6414-428A-B7BE-F3C7004F4815}"/>
              </a:ext>
            </a:extLst>
          </p:cNvPr>
          <p:cNvSpPr/>
          <p:nvPr/>
        </p:nvSpPr>
        <p:spPr>
          <a:xfrm>
            <a:off x="291927" y="1924048"/>
            <a:ext cx="11223797" cy="398145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3" name="文本框 2">
            <a:extLst>
              <a:ext uri="{FF2B5EF4-FFF2-40B4-BE49-F238E27FC236}">
                <a16:creationId xmlns:a16="http://schemas.microsoft.com/office/drawing/2014/main" id="{E09B8270-8584-4ED1-A868-26374CFC8614}"/>
              </a:ext>
            </a:extLst>
          </p:cNvPr>
          <p:cNvSpPr txBox="1"/>
          <p:nvPr/>
        </p:nvSpPr>
        <p:spPr>
          <a:xfrm>
            <a:off x="676275" y="2095704"/>
            <a:ext cx="6715125"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CN" sz="2800"/>
              <a:t> Heristic Search</a:t>
            </a:r>
            <a:endParaRPr lang="zh-CN" altLang="en-US" sz="2800"/>
          </a:p>
        </p:txBody>
      </p:sp>
      <p:grpSp>
        <p:nvGrpSpPr>
          <p:cNvPr id="54" name="组合 53">
            <a:extLst>
              <a:ext uri="{FF2B5EF4-FFF2-40B4-BE49-F238E27FC236}">
                <a16:creationId xmlns:a16="http://schemas.microsoft.com/office/drawing/2014/main" id="{66B845FD-E059-43B8-B38D-B689CC079C19}"/>
              </a:ext>
            </a:extLst>
          </p:cNvPr>
          <p:cNvGrpSpPr/>
          <p:nvPr/>
        </p:nvGrpSpPr>
        <p:grpSpPr>
          <a:xfrm>
            <a:off x="7198874" y="2261768"/>
            <a:ext cx="4070196" cy="3157610"/>
            <a:chOff x="6779774" y="2252625"/>
            <a:chExt cx="4070196" cy="3157610"/>
          </a:xfrm>
        </p:grpSpPr>
        <p:sp>
          <p:nvSpPr>
            <p:cNvPr id="53" name="矩形 52">
              <a:extLst>
                <a:ext uri="{FF2B5EF4-FFF2-40B4-BE49-F238E27FC236}">
                  <a16:creationId xmlns:a16="http://schemas.microsoft.com/office/drawing/2014/main" id="{6CAA1DEC-93B7-45C8-86F0-2A65C3214F8D}"/>
                </a:ext>
              </a:extLst>
            </p:cNvPr>
            <p:cNvSpPr/>
            <p:nvPr/>
          </p:nvSpPr>
          <p:spPr>
            <a:xfrm>
              <a:off x="6779775" y="2252625"/>
              <a:ext cx="4070195" cy="3139321"/>
            </a:xfrm>
            <a:prstGeom prst="rect">
              <a:avLst/>
            </a:prstGeom>
            <a:solidFill>
              <a:schemeClr val="accent1">
                <a:lumMod val="20000"/>
                <a:lumOff val="8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1B68C0A2-2859-4205-B357-E2B1E066C93B}"/>
                </a:ext>
              </a:extLst>
            </p:cNvPr>
            <p:cNvSpPr txBox="1"/>
            <p:nvPr/>
          </p:nvSpPr>
          <p:spPr>
            <a:xfrm>
              <a:off x="6779774" y="2270914"/>
              <a:ext cx="4070195" cy="3139321"/>
            </a:xfrm>
            <a:prstGeom prst="rect">
              <a:avLst/>
            </a:prstGeom>
            <a:noFill/>
          </p:spPr>
          <p:txBody>
            <a:bodyPr wrap="square" rtlCol="0">
              <a:spAutoFit/>
            </a:bodyPr>
            <a:lstStyle/>
            <a:p>
              <a:pPr algn="ctr"/>
              <a:r>
                <a:rPr lang="en-US" altLang="zh-CN"/>
                <a:t>0.0 0.0 0.0 0.0 0.0 0.0 0.0 0.0 0.0 0.0</a:t>
              </a:r>
            </a:p>
            <a:p>
              <a:pPr algn="ctr"/>
              <a:r>
                <a:rPr lang="en-US" altLang="zh-CN"/>
                <a:t>0.1 0.2 0.0 </a:t>
              </a:r>
              <a:r>
                <a:rPr lang="en-US" altLang="zh-CN">
                  <a:solidFill>
                    <a:schemeClr val="accent1">
                      <a:lumMod val="40000"/>
                      <a:lumOff val="60000"/>
                    </a:schemeClr>
                  </a:solidFill>
                </a:rPr>
                <a:t>0.2 0.4 0.3 </a:t>
              </a:r>
              <a:r>
                <a:rPr lang="en-US" altLang="zh-CN"/>
                <a:t>0.0 0.0 0.2 0.0</a:t>
              </a:r>
              <a:endParaRPr lang="zh-CN" altLang="en-US"/>
            </a:p>
            <a:p>
              <a:pPr algn="ctr"/>
              <a:r>
                <a:rPr lang="en-US" altLang="zh-CN"/>
                <a:t>0.0 0.3 0.0 </a:t>
              </a:r>
              <a:r>
                <a:rPr lang="en-US" altLang="zh-CN">
                  <a:solidFill>
                    <a:schemeClr val="accent3">
                      <a:lumMod val="40000"/>
                      <a:lumOff val="60000"/>
                    </a:schemeClr>
                  </a:solidFill>
                </a:rPr>
                <a:t>0.5 0.5 </a:t>
              </a:r>
              <a:r>
                <a:rPr lang="en-US" altLang="zh-CN">
                  <a:solidFill>
                    <a:schemeClr val="accent1">
                      <a:lumMod val="60000"/>
                      <a:lumOff val="40000"/>
                    </a:schemeClr>
                  </a:solidFill>
                </a:rPr>
                <a:t>0.3 </a:t>
              </a:r>
              <a:r>
                <a:rPr lang="en-US" altLang="zh-CN"/>
                <a:t>0.0 0.1 0.3 0.0</a:t>
              </a:r>
              <a:endParaRPr lang="zh-CN" altLang="en-US"/>
            </a:p>
            <a:p>
              <a:pPr algn="ctr"/>
              <a:r>
                <a:rPr lang="en-US" altLang="zh-CN"/>
                <a:t>0.0 0.0 </a:t>
              </a:r>
              <a:r>
                <a:rPr lang="en-US" altLang="zh-CN">
                  <a:solidFill>
                    <a:srgbClr val="00B050"/>
                  </a:solidFill>
                </a:rPr>
                <a:t>1.0</a:t>
              </a:r>
              <a:r>
                <a:rPr lang="en-US" altLang="zh-CN"/>
                <a:t> </a:t>
              </a:r>
              <a:r>
                <a:rPr lang="en-US" altLang="zh-CN">
                  <a:solidFill>
                    <a:schemeClr val="accent3">
                      <a:lumMod val="40000"/>
                      <a:lumOff val="60000"/>
                    </a:schemeClr>
                  </a:solidFill>
                </a:rPr>
                <a:t>0.6 0.7 </a:t>
              </a:r>
              <a:r>
                <a:rPr lang="en-US" altLang="zh-CN">
                  <a:solidFill>
                    <a:srgbClr val="00B050"/>
                  </a:solidFill>
                </a:rPr>
                <a:t>1.0 1.0 </a:t>
              </a:r>
              <a:r>
                <a:rPr lang="en-US" altLang="zh-CN"/>
                <a:t>0.0 0.0 0.1</a:t>
              </a:r>
              <a:endParaRPr lang="zh-CN" altLang="en-US"/>
            </a:p>
            <a:p>
              <a:pPr algn="ctr"/>
              <a:r>
                <a:rPr lang="en-US" altLang="zh-CN"/>
                <a:t>0.0 0.0 </a:t>
              </a:r>
              <a:r>
                <a:rPr lang="en-US" altLang="zh-CN">
                  <a:solidFill>
                    <a:srgbClr val="00B050"/>
                  </a:solidFill>
                </a:rPr>
                <a:t>1.0</a:t>
              </a:r>
              <a:r>
                <a:rPr lang="en-US" altLang="zh-CN"/>
                <a:t> </a:t>
              </a:r>
              <a:r>
                <a:rPr lang="en-US" altLang="zh-CN">
                  <a:solidFill>
                    <a:schemeClr val="accent3">
                      <a:lumMod val="60000"/>
                      <a:lumOff val="40000"/>
                    </a:schemeClr>
                  </a:solidFill>
                </a:rPr>
                <a:t>0.8 0.7 0.8 </a:t>
              </a:r>
              <a:r>
                <a:rPr lang="en-US" altLang="zh-CN">
                  <a:solidFill>
                    <a:srgbClr val="00B050"/>
                  </a:solidFill>
                </a:rPr>
                <a:t>1.0</a:t>
              </a:r>
              <a:r>
                <a:rPr lang="en-US" altLang="zh-CN"/>
                <a:t> 0.0 0.0 0.0</a:t>
              </a:r>
              <a:endParaRPr lang="zh-CN" altLang="en-US"/>
            </a:p>
            <a:p>
              <a:pPr algn="ctr"/>
              <a:r>
                <a:rPr lang="en-US" altLang="zh-CN"/>
                <a:t>0.0 </a:t>
              </a:r>
              <a:r>
                <a:rPr lang="en-US" altLang="zh-CN">
                  <a:solidFill>
                    <a:srgbClr val="00B050"/>
                  </a:solidFill>
                </a:rPr>
                <a:t>1.0 1.0 </a:t>
              </a:r>
              <a:r>
                <a:rPr lang="en-US" altLang="zh-CN">
                  <a:solidFill>
                    <a:srgbClr val="92D050"/>
                  </a:solidFill>
                </a:rPr>
                <a:t>0.9 0.9 0.9 </a:t>
              </a:r>
              <a:r>
                <a:rPr lang="en-US" altLang="zh-CN">
                  <a:solidFill>
                    <a:srgbClr val="00B050"/>
                  </a:solidFill>
                </a:rPr>
                <a:t>1.0 1.0</a:t>
              </a:r>
              <a:r>
                <a:rPr lang="en-US" altLang="zh-CN"/>
                <a:t> 0.0 0.0</a:t>
              </a:r>
              <a:endParaRPr lang="zh-CN" altLang="en-US"/>
            </a:p>
            <a:p>
              <a:pPr algn="ctr"/>
              <a:r>
                <a:rPr lang="en-US" altLang="zh-CN"/>
                <a:t>0.0 </a:t>
              </a:r>
              <a:r>
                <a:rPr lang="en-US" altLang="zh-CN">
                  <a:solidFill>
                    <a:srgbClr val="00B050"/>
                  </a:solidFill>
                </a:rPr>
                <a:t>1.0</a:t>
              </a:r>
              <a:r>
                <a:rPr lang="en-US" altLang="zh-CN"/>
                <a:t> </a:t>
              </a:r>
              <a:r>
                <a:rPr lang="en-US" altLang="zh-CN">
                  <a:solidFill>
                    <a:srgbClr val="92D050"/>
                  </a:solidFill>
                </a:rPr>
                <a:t>0.9 0.9 0.9 0.9 </a:t>
              </a:r>
              <a:r>
                <a:rPr lang="en-US" altLang="zh-CN">
                  <a:solidFill>
                    <a:srgbClr val="00B050"/>
                  </a:solidFill>
                </a:rPr>
                <a:t>1.0 1.0 </a:t>
              </a:r>
              <a:r>
                <a:rPr lang="en-US" altLang="zh-CN"/>
                <a:t>0.0 0.0</a:t>
              </a:r>
              <a:endParaRPr lang="zh-CN" altLang="en-US"/>
            </a:p>
            <a:p>
              <a:pPr algn="ctr"/>
              <a:r>
                <a:rPr lang="en-US" altLang="zh-CN"/>
                <a:t>0.0 0.0 </a:t>
              </a:r>
              <a:r>
                <a:rPr lang="en-US" altLang="zh-CN">
                  <a:solidFill>
                    <a:srgbClr val="00B050"/>
                  </a:solidFill>
                </a:rPr>
                <a:t>1.0</a:t>
              </a:r>
              <a:r>
                <a:rPr lang="en-US" altLang="zh-CN"/>
                <a:t> </a:t>
              </a:r>
              <a:r>
                <a:rPr lang="en-US" altLang="zh-CN">
                  <a:solidFill>
                    <a:schemeClr val="accent3">
                      <a:lumMod val="60000"/>
                      <a:lumOff val="40000"/>
                    </a:schemeClr>
                  </a:solidFill>
                </a:rPr>
                <a:t>0.8 0.8 0.7 </a:t>
              </a:r>
              <a:r>
                <a:rPr lang="en-US" altLang="zh-CN">
                  <a:solidFill>
                    <a:srgbClr val="00B050"/>
                  </a:solidFill>
                </a:rPr>
                <a:t>1.0 1.0</a:t>
              </a:r>
              <a:r>
                <a:rPr lang="en-US" altLang="zh-CN"/>
                <a:t> 0.0 0.0</a:t>
              </a:r>
              <a:endParaRPr lang="zh-CN" altLang="en-US"/>
            </a:p>
            <a:p>
              <a:pPr algn="ctr"/>
              <a:r>
                <a:rPr lang="en-US" altLang="zh-CN"/>
                <a:t>0.2 0.0 </a:t>
              </a:r>
              <a:r>
                <a:rPr lang="en-US" altLang="zh-CN">
                  <a:solidFill>
                    <a:srgbClr val="00B050"/>
                  </a:solidFill>
                </a:rPr>
                <a:t>1.0</a:t>
              </a:r>
              <a:r>
                <a:rPr lang="en-US" altLang="zh-CN"/>
                <a:t> </a:t>
              </a:r>
              <a:r>
                <a:rPr lang="en-US" altLang="zh-CN">
                  <a:solidFill>
                    <a:schemeClr val="accent3">
                      <a:lumMod val="60000"/>
                      <a:lumOff val="40000"/>
                    </a:schemeClr>
                  </a:solidFill>
                </a:rPr>
                <a:t>0.7</a:t>
              </a:r>
              <a:r>
                <a:rPr lang="en-US" altLang="zh-CN"/>
                <a:t> </a:t>
              </a:r>
              <a:r>
                <a:rPr lang="en-US" altLang="zh-CN">
                  <a:solidFill>
                    <a:srgbClr val="00B050"/>
                  </a:solidFill>
                </a:rPr>
                <a:t>1.0 1.0 1.0</a:t>
              </a:r>
              <a:r>
                <a:rPr lang="en-US" altLang="zh-CN"/>
                <a:t> 0.0 0.1 0.0</a:t>
              </a:r>
              <a:endParaRPr lang="zh-CN" altLang="en-US"/>
            </a:p>
            <a:p>
              <a:pPr algn="ctr"/>
              <a:r>
                <a:rPr lang="en-US" altLang="zh-CN"/>
                <a:t>0.0 0.0 </a:t>
              </a:r>
              <a:r>
                <a:rPr lang="en-US" altLang="zh-CN">
                  <a:solidFill>
                    <a:srgbClr val="00B050"/>
                  </a:solidFill>
                </a:rPr>
                <a:t>1.0 1.0 1.0 1.0 </a:t>
              </a:r>
              <a:r>
                <a:rPr lang="en-US" altLang="zh-CN"/>
                <a:t>0.0 0.0 0.2 0.1</a:t>
              </a:r>
              <a:endParaRPr lang="zh-CN" altLang="en-US"/>
            </a:p>
            <a:p>
              <a:pPr algn="ctr"/>
              <a:r>
                <a:rPr lang="en-US" altLang="zh-CN"/>
                <a:t>0.0 0.1 0.0 0.0 0.0 0.0 0.0 0.0 0.1 0.0</a:t>
              </a:r>
              <a:endParaRPr lang="zh-CN" altLang="en-US"/>
            </a:p>
          </p:txBody>
        </p:sp>
      </p:grpSp>
      <p:sp>
        <p:nvSpPr>
          <p:cNvPr id="56" name="文本框 55">
            <a:extLst>
              <a:ext uri="{FF2B5EF4-FFF2-40B4-BE49-F238E27FC236}">
                <a16:creationId xmlns:a16="http://schemas.microsoft.com/office/drawing/2014/main" id="{00E846E8-B2CF-40F5-A4E4-1BFE03959ACF}"/>
              </a:ext>
            </a:extLst>
          </p:cNvPr>
          <p:cNvSpPr txBox="1"/>
          <p:nvPr/>
        </p:nvSpPr>
        <p:spPr>
          <a:xfrm>
            <a:off x="676275" y="2750601"/>
            <a:ext cx="4070195" cy="369332"/>
          </a:xfrm>
          <a:prstGeom prst="rect">
            <a:avLst/>
          </a:prstGeom>
          <a:noFill/>
        </p:spPr>
        <p:txBody>
          <a:bodyPr wrap="square" rtlCol="0">
            <a:spAutoFit/>
          </a:bodyPr>
          <a:lstStyle/>
          <a:p>
            <a:r>
              <a:rPr lang="en-US" altLang="zh-CN"/>
              <a:t>When search the image:</a:t>
            </a:r>
          </a:p>
        </p:txBody>
      </p:sp>
      <p:pic>
        <p:nvPicPr>
          <p:cNvPr id="60" name="图片 59" descr="文本&#10;&#10;描述已自动生成">
            <a:extLst>
              <a:ext uri="{FF2B5EF4-FFF2-40B4-BE49-F238E27FC236}">
                <a16:creationId xmlns:a16="http://schemas.microsoft.com/office/drawing/2014/main" id="{9EF3E72E-3663-4D30-ADCA-3A5D6C10D853}"/>
              </a:ext>
            </a:extLst>
          </p:cNvPr>
          <p:cNvPicPr>
            <a:picLocks noChangeAspect="1"/>
          </p:cNvPicPr>
          <p:nvPr/>
        </p:nvPicPr>
        <p:blipFill>
          <a:blip r:embed="rId3">
            <a:clrChange>
              <a:clrFrom>
                <a:srgbClr val="FAFBFB"/>
              </a:clrFrom>
              <a:clrTo>
                <a:srgbClr val="FAFBFB">
                  <a:alpha val="0"/>
                </a:srgbClr>
              </a:clrTo>
            </a:clrChange>
            <a:extLst>
              <a:ext uri="{28A0092B-C50C-407E-A947-70E740481C1C}">
                <a14:useLocalDpi xmlns:a14="http://schemas.microsoft.com/office/drawing/2010/main" val="0"/>
              </a:ext>
            </a:extLst>
          </a:blip>
          <a:stretch>
            <a:fillRect/>
          </a:stretch>
        </p:blipFill>
        <p:spPr>
          <a:xfrm>
            <a:off x="745448" y="3175921"/>
            <a:ext cx="5953125" cy="762000"/>
          </a:xfrm>
          <a:prstGeom prst="rect">
            <a:avLst/>
          </a:prstGeom>
        </p:spPr>
      </p:pic>
      <p:cxnSp>
        <p:nvCxnSpPr>
          <p:cNvPr id="62" name="连接符: 肘形 61">
            <a:extLst>
              <a:ext uri="{FF2B5EF4-FFF2-40B4-BE49-F238E27FC236}">
                <a16:creationId xmlns:a16="http://schemas.microsoft.com/office/drawing/2014/main" id="{8AB4FCF9-2B2B-48F6-BBA6-D5E41D11C23F}"/>
              </a:ext>
            </a:extLst>
          </p:cNvPr>
          <p:cNvCxnSpPr>
            <a:cxnSpLocks/>
          </p:cNvCxnSpPr>
          <p:nvPr/>
        </p:nvCxnSpPr>
        <p:spPr>
          <a:xfrm rot="10800000">
            <a:off x="5903825" y="3914775"/>
            <a:ext cx="1295048" cy="742950"/>
          </a:xfrm>
          <a:prstGeom prst="bentConnector3">
            <a:avLst>
              <a:gd name="adj1" fmla="val 100749"/>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pic>
        <p:nvPicPr>
          <p:cNvPr id="75" name="图片 74" descr="图片包含 游戏机&#10;&#10;描述已自动生成">
            <a:extLst>
              <a:ext uri="{FF2B5EF4-FFF2-40B4-BE49-F238E27FC236}">
                <a16:creationId xmlns:a16="http://schemas.microsoft.com/office/drawing/2014/main" id="{11D3F468-DA08-44B8-8718-BC10F78FF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882" y="4115076"/>
            <a:ext cx="1201288" cy="1466278"/>
          </a:xfrm>
          <a:prstGeom prst="rect">
            <a:avLst/>
          </a:prstGeom>
          <a:ln>
            <a:noFill/>
          </a:ln>
          <a:effectLst>
            <a:outerShdw blurRad="292100" dist="139700" dir="2700000" algn="tl" rotWithShape="0">
              <a:srgbClr val="333333">
                <a:alpha val="65000"/>
              </a:srgbClr>
            </a:outerShdw>
          </a:effectLst>
        </p:spPr>
      </p:pic>
      <p:pic>
        <p:nvPicPr>
          <p:cNvPr id="77" name="图片 76">
            <a:extLst>
              <a:ext uri="{FF2B5EF4-FFF2-40B4-BE49-F238E27FC236}">
                <a16:creationId xmlns:a16="http://schemas.microsoft.com/office/drawing/2014/main" id="{30E761F1-CBA5-4E4A-A37C-2416F136CF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8490" y="4115076"/>
            <a:ext cx="1201288" cy="1466278"/>
          </a:xfrm>
          <a:prstGeom prst="rect">
            <a:avLst/>
          </a:prstGeom>
          <a:ln>
            <a:noFill/>
          </a:ln>
          <a:effectLst>
            <a:outerShdw blurRad="292100" dist="139700" dir="2700000" algn="tl" rotWithShape="0">
              <a:srgbClr val="333333">
                <a:alpha val="65000"/>
              </a:srgbClr>
            </a:outerShdw>
          </a:effectLst>
        </p:spPr>
      </p:pic>
      <p:sp>
        <p:nvSpPr>
          <p:cNvPr id="79" name="箭头: 右 78">
            <a:extLst>
              <a:ext uri="{FF2B5EF4-FFF2-40B4-BE49-F238E27FC236}">
                <a16:creationId xmlns:a16="http://schemas.microsoft.com/office/drawing/2014/main" id="{D7BD4873-2EDA-41A9-8FFA-994299597288}"/>
              </a:ext>
            </a:extLst>
          </p:cNvPr>
          <p:cNvSpPr/>
          <p:nvPr/>
        </p:nvSpPr>
        <p:spPr>
          <a:xfrm>
            <a:off x="2790825" y="4733925"/>
            <a:ext cx="831010" cy="257175"/>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7917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Contour Completion</a:t>
            </a:r>
            <a:endParaRPr lang="zh-CN" altLang="en-US" dirty="0"/>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17</a:t>
            </a:fld>
            <a:endParaRPr lang="zh-CN" altLang="en-US"/>
          </a:p>
        </p:txBody>
      </p:sp>
      <p:sp>
        <p:nvSpPr>
          <p:cNvPr id="11" name="文本框 10">
            <a:extLst>
              <a:ext uri="{FF2B5EF4-FFF2-40B4-BE49-F238E27FC236}">
                <a16:creationId xmlns:a16="http://schemas.microsoft.com/office/drawing/2014/main" id="{435AA708-1FE4-4847-AE02-200BA424F4CC}"/>
              </a:ext>
            </a:extLst>
          </p:cNvPr>
          <p:cNvSpPr txBox="1"/>
          <p:nvPr/>
        </p:nvSpPr>
        <p:spPr>
          <a:xfrm>
            <a:off x="291928" y="1076537"/>
            <a:ext cx="9490098"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Two Methods to Deal with Unclosed Contour</a:t>
            </a:r>
          </a:p>
        </p:txBody>
      </p:sp>
      <p:sp>
        <p:nvSpPr>
          <p:cNvPr id="32" name="矩形: 圆角 31">
            <a:extLst>
              <a:ext uri="{FF2B5EF4-FFF2-40B4-BE49-F238E27FC236}">
                <a16:creationId xmlns:a16="http://schemas.microsoft.com/office/drawing/2014/main" id="{7B3245DE-6414-428A-B7BE-F3C7004F4815}"/>
              </a:ext>
            </a:extLst>
          </p:cNvPr>
          <p:cNvSpPr/>
          <p:nvPr/>
        </p:nvSpPr>
        <p:spPr>
          <a:xfrm>
            <a:off x="310977" y="1934277"/>
            <a:ext cx="11223797" cy="398145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3" name="文本框 2">
            <a:extLst>
              <a:ext uri="{FF2B5EF4-FFF2-40B4-BE49-F238E27FC236}">
                <a16:creationId xmlns:a16="http://schemas.microsoft.com/office/drawing/2014/main" id="{E09B8270-8584-4ED1-A868-26374CFC8614}"/>
              </a:ext>
            </a:extLst>
          </p:cNvPr>
          <p:cNvSpPr txBox="1"/>
          <p:nvPr/>
        </p:nvSpPr>
        <p:spPr>
          <a:xfrm>
            <a:off x="676275" y="2095704"/>
            <a:ext cx="6715125" cy="523220"/>
          </a:xfrm>
          <a:prstGeom prst="rect">
            <a:avLst/>
          </a:prstGeom>
          <a:noFill/>
        </p:spPr>
        <p:txBody>
          <a:bodyPr wrap="square" rtlCol="0">
            <a:spAutoFit/>
          </a:bodyPr>
          <a:lstStyle/>
          <a:p>
            <a:pPr marL="285750" indent="-285750">
              <a:buFont typeface="Wingdings" panose="05000000000000000000" pitchFamily="2" charset="2"/>
              <a:buChar char="p"/>
            </a:pPr>
            <a:r>
              <a:rPr lang="en-US" altLang="zh-CN" sz="2800"/>
              <a:t> Heristic Search</a:t>
            </a:r>
            <a:endParaRPr lang="zh-CN" altLang="en-US" sz="2800"/>
          </a:p>
        </p:txBody>
      </p:sp>
      <p:grpSp>
        <p:nvGrpSpPr>
          <p:cNvPr id="54" name="组合 53">
            <a:extLst>
              <a:ext uri="{FF2B5EF4-FFF2-40B4-BE49-F238E27FC236}">
                <a16:creationId xmlns:a16="http://schemas.microsoft.com/office/drawing/2014/main" id="{66B845FD-E059-43B8-B38D-B689CC079C19}"/>
              </a:ext>
            </a:extLst>
          </p:cNvPr>
          <p:cNvGrpSpPr/>
          <p:nvPr/>
        </p:nvGrpSpPr>
        <p:grpSpPr>
          <a:xfrm>
            <a:off x="6988328" y="2260685"/>
            <a:ext cx="4070196" cy="3434609"/>
            <a:chOff x="6779774" y="2252625"/>
            <a:chExt cx="4070196" cy="3434609"/>
          </a:xfrm>
        </p:grpSpPr>
        <p:sp>
          <p:nvSpPr>
            <p:cNvPr id="53" name="矩形 52">
              <a:extLst>
                <a:ext uri="{FF2B5EF4-FFF2-40B4-BE49-F238E27FC236}">
                  <a16:creationId xmlns:a16="http://schemas.microsoft.com/office/drawing/2014/main" id="{6CAA1DEC-93B7-45C8-86F0-2A65C3214F8D}"/>
                </a:ext>
              </a:extLst>
            </p:cNvPr>
            <p:cNvSpPr/>
            <p:nvPr/>
          </p:nvSpPr>
          <p:spPr>
            <a:xfrm>
              <a:off x="6779775" y="2252625"/>
              <a:ext cx="4070195" cy="3139321"/>
            </a:xfrm>
            <a:prstGeom prst="rect">
              <a:avLst/>
            </a:prstGeom>
            <a:solidFill>
              <a:schemeClr val="accent1">
                <a:lumMod val="20000"/>
                <a:lumOff val="8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1B68C0A2-2859-4205-B357-E2B1E066C93B}"/>
                </a:ext>
              </a:extLst>
            </p:cNvPr>
            <p:cNvSpPr txBox="1"/>
            <p:nvPr/>
          </p:nvSpPr>
          <p:spPr>
            <a:xfrm>
              <a:off x="6779774" y="2270914"/>
              <a:ext cx="4070195" cy="3416320"/>
            </a:xfrm>
            <a:prstGeom prst="rect">
              <a:avLst/>
            </a:prstGeom>
            <a:noFill/>
          </p:spPr>
          <p:txBody>
            <a:bodyPr wrap="square" rtlCol="0">
              <a:spAutoFit/>
            </a:bodyPr>
            <a:lstStyle/>
            <a:p>
              <a:pPr algn="ctr"/>
              <a:r>
                <a:rPr lang="en-US" altLang="zh-CN"/>
                <a:t>0 0 0 0 0 0 0 0 0 0 0 0 0 0 0 0 </a:t>
              </a:r>
              <a:r>
                <a:rPr lang="en-US" altLang="zh-CN">
                  <a:solidFill>
                    <a:srgbClr val="00B0F0"/>
                  </a:solidFill>
                </a:rPr>
                <a:t>2</a:t>
              </a:r>
              <a:r>
                <a:rPr lang="en-US" altLang="zh-CN"/>
                <a:t> 0 0 0</a:t>
              </a:r>
            </a:p>
            <a:p>
              <a:pPr algn="ctr"/>
              <a:r>
                <a:rPr lang="en-US" altLang="zh-CN"/>
                <a:t>0 0 0 0 0 0 0 0 </a:t>
              </a:r>
              <a:r>
                <a:rPr lang="en-US" altLang="zh-CN">
                  <a:solidFill>
                    <a:srgbClr val="00B050"/>
                  </a:solidFill>
                </a:rPr>
                <a:t>1</a:t>
              </a:r>
              <a:r>
                <a:rPr lang="en-US" altLang="zh-CN"/>
                <a:t> 0 0 0 0 0 0 </a:t>
              </a:r>
              <a:r>
                <a:rPr lang="en-US" altLang="zh-CN">
                  <a:solidFill>
                    <a:srgbClr val="00B0F0"/>
                  </a:solidFill>
                </a:rPr>
                <a:t>2 2 2</a:t>
              </a:r>
              <a:r>
                <a:rPr lang="en-US" altLang="zh-CN"/>
                <a:t> 0 0</a:t>
              </a:r>
              <a:endParaRPr lang="zh-CN" altLang="en-US"/>
            </a:p>
            <a:p>
              <a:pPr algn="ctr"/>
              <a:r>
                <a:rPr lang="en-US" altLang="zh-CN"/>
                <a:t>0 0 0 0 0 0 0 0</a:t>
              </a:r>
              <a:r>
                <a:rPr lang="en-US" altLang="zh-CN">
                  <a:solidFill>
                    <a:srgbClr val="92D050"/>
                  </a:solidFill>
                </a:rPr>
                <a:t> </a:t>
              </a:r>
              <a:r>
                <a:rPr lang="en-US" altLang="zh-CN">
                  <a:solidFill>
                    <a:srgbClr val="00B050"/>
                  </a:solidFill>
                </a:rPr>
                <a:t>1</a:t>
              </a:r>
              <a:r>
                <a:rPr lang="en-US" altLang="zh-CN">
                  <a:solidFill>
                    <a:srgbClr val="92D050"/>
                  </a:solidFill>
                </a:rPr>
                <a:t> </a:t>
              </a:r>
              <a:r>
                <a:rPr lang="en-US" altLang="zh-CN"/>
                <a:t>0</a:t>
              </a:r>
              <a:r>
                <a:rPr lang="en-US" altLang="zh-CN">
                  <a:solidFill>
                    <a:srgbClr val="92D050"/>
                  </a:solidFill>
                </a:rPr>
                <a:t> </a:t>
              </a:r>
              <a:r>
                <a:rPr lang="en-US" altLang="zh-CN"/>
                <a:t>0 0 0 0 0 0 0 0 0 0</a:t>
              </a:r>
              <a:endParaRPr lang="zh-CN" altLang="en-US"/>
            </a:p>
            <a:p>
              <a:pPr algn="ctr"/>
              <a:r>
                <a:rPr lang="en-US" altLang="zh-CN"/>
                <a:t>0 0 0 0 0 0</a:t>
              </a:r>
              <a:r>
                <a:rPr lang="en-US" altLang="zh-CN">
                  <a:solidFill>
                    <a:srgbClr val="92D050"/>
                  </a:solidFill>
                </a:rPr>
                <a:t> </a:t>
              </a:r>
              <a:r>
                <a:rPr lang="en-US" altLang="zh-CN"/>
                <a:t>0</a:t>
              </a:r>
              <a:r>
                <a:rPr lang="en-US" altLang="zh-CN">
                  <a:solidFill>
                    <a:srgbClr val="92D050"/>
                  </a:solidFill>
                </a:rPr>
                <a:t> </a:t>
              </a:r>
              <a:r>
                <a:rPr lang="en-US" altLang="zh-CN">
                  <a:solidFill>
                    <a:srgbClr val="00B050"/>
                  </a:solidFill>
                </a:rPr>
                <a:t>1 1 1 </a:t>
              </a:r>
              <a:r>
                <a:rPr lang="en-US" altLang="zh-CN"/>
                <a:t>0</a:t>
              </a:r>
              <a:r>
                <a:rPr lang="en-US" altLang="zh-CN">
                  <a:solidFill>
                    <a:srgbClr val="92D050"/>
                  </a:solidFill>
                </a:rPr>
                <a:t> </a:t>
              </a:r>
              <a:r>
                <a:rPr lang="en-US" altLang="zh-CN"/>
                <a:t>0</a:t>
              </a:r>
              <a:r>
                <a:rPr lang="en-US" altLang="zh-CN">
                  <a:solidFill>
                    <a:srgbClr val="92D050"/>
                  </a:solidFill>
                </a:rPr>
                <a:t> </a:t>
              </a:r>
              <a:r>
                <a:rPr lang="en-US" altLang="zh-CN"/>
                <a:t>0 0 0 0 0 </a:t>
              </a:r>
              <a:r>
                <a:rPr lang="en-US" altLang="zh-CN">
                  <a:solidFill>
                    <a:srgbClr val="FFFF00"/>
                  </a:solidFill>
                </a:rPr>
                <a:t>5 5</a:t>
              </a:r>
              <a:r>
                <a:rPr lang="en-US" altLang="zh-CN"/>
                <a:t> 0</a:t>
              </a:r>
              <a:endParaRPr lang="zh-CN" altLang="en-US"/>
            </a:p>
            <a:p>
              <a:pPr algn="ctr"/>
              <a:r>
                <a:rPr lang="en-US" altLang="zh-CN"/>
                <a:t>0 0 0 </a:t>
              </a:r>
              <a:r>
                <a:rPr lang="en-US" altLang="zh-CN">
                  <a:solidFill>
                    <a:srgbClr val="00B050"/>
                  </a:solidFill>
                </a:rPr>
                <a:t>1 1 1 1 1 1 1 1 1 1 1</a:t>
              </a:r>
              <a:r>
                <a:rPr lang="en-US" altLang="zh-CN"/>
                <a:t> 0 0 0 </a:t>
              </a:r>
              <a:r>
                <a:rPr lang="en-US" altLang="zh-CN">
                  <a:solidFill>
                    <a:srgbClr val="FFFF00"/>
                  </a:solidFill>
                </a:rPr>
                <a:t>5 5</a:t>
              </a:r>
              <a:r>
                <a:rPr lang="en-US" altLang="zh-CN"/>
                <a:t> 0</a:t>
              </a:r>
              <a:endParaRPr lang="zh-CN" altLang="en-US"/>
            </a:p>
            <a:p>
              <a:pPr algn="ctr"/>
              <a:r>
                <a:rPr lang="en-US" altLang="zh-CN"/>
                <a:t>0 0 0 0 0</a:t>
              </a:r>
              <a:r>
                <a:rPr lang="en-US" altLang="zh-CN">
                  <a:solidFill>
                    <a:srgbClr val="92D050"/>
                  </a:solidFill>
                </a:rPr>
                <a:t> </a:t>
              </a:r>
              <a:r>
                <a:rPr lang="en-US" altLang="zh-CN">
                  <a:solidFill>
                    <a:srgbClr val="00B050"/>
                  </a:solidFill>
                </a:rPr>
                <a:t>1 1 1 1 1 1 1 </a:t>
              </a:r>
              <a:r>
                <a:rPr lang="en-US" altLang="zh-CN"/>
                <a:t>0</a:t>
              </a:r>
              <a:r>
                <a:rPr lang="en-US" altLang="zh-CN">
                  <a:solidFill>
                    <a:srgbClr val="92D050"/>
                  </a:solidFill>
                </a:rPr>
                <a:t> </a:t>
              </a:r>
              <a:r>
                <a:rPr lang="en-US" altLang="zh-CN"/>
                <a:t>0 0 0 0 0 0 0</a:t>
              </a:r>
              <a:endParaRPr lang="zh-CN" altLang="en-US"/>
            </a:p>
            <a:p>
              <a:pPr algn="ctr"/>
              <a:r>
                <a:rPr lang="en-US" altLang="zh-CN"/>
                <a:t>0 0 0 0 0 0 </a:t>
              </a:r>
              <a:r>
                <a:rPr lang="en-US" altLang="zh-CN">
                  <a:solidFill>
                    <a:srgbClr val="00B050"/>
                  </a:solidFill>
                </a:rPr>
                <a:t>1 1 1 1 1 </a:t>
              </a:r>
              <a:r>
                <a:rPr lang="en-US" altLang="zh-CN"/>
                <a:t>0 0 0 0 0 0 0 0 0</a:t>
              </a:r>
              <a:endParaRPr lang="zh-CN" altLang="en-US"/>
            </a:p>
            <a:p>
              <a:pPr algn="ctr"/>
              <a:r>
                <a:rPr lang="en-US" altLang="zh-CN"/>
                <a:t>0 </a:t>
              </a:r>
              <a:r>
                <a:rPr lang="en-US" altLang="zh-CN">
                  <a:solidFill>
                    <a:schemeClr val="accent5">
                      <a:lumMod val="75000"/>
                    </a:schemeClr>
                  </a:solidFill>
                </a:rPr>
                <a:t>4</a:t>
              </a:r>
              <a:r>
                <a:rPr lang="en-US" altLang="zh-CN"/>
                <a:t> 0 0 0 0 </a:t>
              </a:r>
              <a:r>
                <a:rPr lang="en-US" altLang="zh-CN">
                  <a:solidFill>
                    <a:srgbClr val="00B050"/>
                  </a:solidFill>
                </a:rPr>
                <a:t>1 1</a:t>
              </a:r>
              <a:r>
                <a:rPr lang="en-US" altLang="zh-CN"/>
                <a:t> 0 </a:t>
              </a:r>
              <a:r>
                <a:rPr lang="en-US" altLang="zh-CN">
                  <a:solidFill>
                    <a:srgbClr val="00B050"/>
                  </a:solidFill>
                </a:rPr>
                <a:t>1 1</a:t>
              </a:r>
              <a:r>
                <a:rPr lang="en-US" altLang="zh-CN"/>
                <a:t> 0 0 0 0 0 </a:t>
              </a:r>
              <a:r>
                <a:rPr lang="en-US" altLang="zh-CN">
                  <a:solidFill>
                    <a:srgbClr val="7030A0"/>
                  </a:solidFill>
                </a:rPr>
                <a:t>3</a:t>
              </a:r>
              <a:r>
                <a:rPr lang="en-US" altLang="zh-CN"/>
                <a:t> 0 0 0</a:t>
              </a:r>
              <a:endParaRPr lang="zh-CN" altLang="en-US"/>
            </a:p>
            <a:p>
              <a:pPr algn="ctr"/>
              <a:r>
                <a:rPr lang="en-US" altLang="zh-CN"/>
                <a:t>0 </a:t>
              </a:r>
              <a:r>
                <a:rPr lang="en-US" altLang="zh-CN">
                  <a:solidFill>
                    <a:schemeClr val="accent5">
                      <a:lumMod val="75000"/>
                    </a:schemeClr>
                  </a:solidFill>
                </a:rPr>
                <a:t>4 4 4 </a:t>
              </a:r>
              <a:r>
                <a:rPr lang="en-US" altLang="zh-CN"/>
                <a:t>0 0 </a:t>
              </a:r>
              <a:r>
                <a:rPr lang="en-US" altLang="zh-CN">
                  <a:solidFill>
                    <a:srgbClr val="00B050"/>
                  </a:solidFill>
                </a:rPr>
                <a:t>1</a:t>
              </a:r>
              <a:r>
                <a:rPr lang="en-US" altLang="zh-CN"/>
                <a:t> 0 0 0 </a:t>
              </a:r>
              <a:r>
                <a:rPr lang="en-US" altLang="zh-CN">
                  <a:solidFill>
                    <a:srgbClr val="00B050"/>
                  </a:solidFill>
                </a:rPr>
                <a:t>1</a:t>
              </a:r>
              <a:r>
                <a:rPr lang="en-US" altLang="zh-CN"/>
                <a:t> 0 0 0 0 0 </a:t>
              </a:r>
              <a:r>
                <a:rPr lang="en-US" altLang="zh-CN">
                  <a:solidFill>
                    <a:srgbClr val="7030A0"/>
                  </a:solidFill>
                </a:rPr>
                <a:t>3</a:t>
              </a:r>
              <a:r>
                <a:rPr lang="en-US" altLang="zh-CN"/>
                <a:t> 0 0 0</a:t>
              </a:r>
              <a:endParaRPr lang="zh-CN" altLang="en-US"/>
            </a:p>
            <a:p>
              <a:pPr algn="ctr"/>
              <a:r>
                <a:rPr lang="en-US" altLang="zh-CN"/>
                <a:t>0 0 0 </a:t>
              </a:r>
              <a:r>
                <a:rPr lang="en-US" altLang="zh-CN">
                  <a:solidFill>
                    <a:schemeClr val="accent5">
                      <a:lumMod val="75000"/>
                    </a:schemeClr>
                  </a:solidFill>
                </a:rPr>
                <a:t>4</a:t>
              </a:r>
              <a:r>
                <a:rPr lang="en-US" altLang="zh-CN"/>
                <a:t> 0 0 0 0 0 0 0 0 0 0 0 0 </a:t>
              </a:r>
              <a:r>
                <a:rPr lang="en-US" altLang="zh-CN">
                  <a:solidFill>
                    <a:srgbClr val="7030A0"/>
                  </a:solidFill>
                </a:rPr>
                <a:t>3 3</a:t>
              </a:r>
              <a:r>
                <a:rPr lang="en-US" altLang="zh-CN"/>
                <a:t> 0 0</a:t>
              </a:r>
              <a:endParaRPr lang="zh-CN" altLang="en-US"/>
            </a:p>
            <a:p>
              <a:pPr algn="ctr"/>
              <a:r>
                <a:rPr lang="en-US" altLang="zh-CN"/>
                <a:t>0 0 0 0 0 0 0 0 0 0 0 0 0 0 0 0 0 0 0 0</a:t>
              </a:r>
              <a:endParaRPr lang="zh-CN" altLang="en-US"/>
            </a:p>
            <a:p>
              <a:pPr algn="ctr"/>
              <a:endParaRPr lang="en-US" altLang="zh-CN"/>
            </a:p>
          </p:txBody>
        </p:sp>
      </p:grpSp>
      <p:pic>
        <p:nvPicPr>
          <p:cNvPr id="77" name="图片 76">
            <a:extLst>
              <a:ext uri="{FF2B5EF4-FFF2-40B4-BE49-F238E27FC236}">
                <a16:creationId xmlns:a16="http://schemas.microsoft.com/office/drawing/2014/main" id="{30E761F1-CBA5-4E4A-A37C-2416F136C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82" y="4066872"/>
            <a:ext cx="1201288" cy="1466278"/>
          </a:xfrm>
          <a:prstGeom prst="rect">
            <a:avLst/>
          </a:prstGeom>
          <a:ln>
            <a:noFill/>
          </a:ln>
          <a:effectLst>
            <a:outerShdw blurRad="292100" dist="139700" dir="2700000" algn="tl" rotWithShape="0">
              <a:srgbClr val="333333">
                <a:alpha val="65000"/>
              </a:srgbClr>
            </a:outerShdw>
          </a:effectLst>
        </p:spPr>
      </p:pic>
      <p:sp>
        <p:nvSpPr>
          <p:cNvPr id="79" name="箭头: 右 78">
            <a:extLst>
              <a:ext uri="{FF2B5EF4-FFF2-40B4-BE49-F238E27FC236}">
                <a16:creationId xmlns:a16="http://schemas.microsoft.com/office/drawing/2014/main" id="{D7BD4873-2EDA-41A9-8FFA-994299597288}"/>
              </a:ext>
            </a:extLst>
          </p:cNvPr>
          <p:cNvSpPr/>
          <p:nvPr/>
        </p:nvSpPr>
        <p:spPr>
          <a:xfrm>
            <a:off x="2790825" y="4733925"/>
            <a:ext cx="831010" cy="257175"/>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B43F4F7A-862E-4BB1-A548-1EE81AC41474}"/>
              </a:ext>
            </a:extLst>
          </p:cNvPr>
          <p:cNvSpPr/>
          <p:nvPr/>
        </p:nvSpPr>
        <p:spPr>
          <a:xfrm rot="10800000">
            <a:off x="4214812" y="3180225"/>
            <a:ext cx="2333625" cy="390525"/>
          </a:xfrm>
          <a:prstGeom prst="rightArrow">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2B18174-A9F8-4688-A6BF-3CE22D3852AD}"/>
              </a:ext>
            </a:extLst>
          </p:cNvPr>
          <p:cNvSpPr txBox="1"/>
          <p:nvPr/>
        </p:nvSpPr>
        <p:spPr>
          <a:xfrm>
            <a:off x="905870" y="2925194"/>
            <a:ext cx="3276600" cy="923330"/>
          </a:xfrm>
          <a:prstGeom prst="rect">
            <a:avLst/>
          </a:prstGeom>
          <a:noFill/>
        </p:spPr>
        <p:txBody>
          <a:bodyPr wrap="square" rtlCol="0">
            <a:spAutoFit/>
          </a:bodyPr>
          <a:lstStyle/>
          <a:p>
            <a:r>
              <a:rPr lang="en-US" altLang="zh-CN">
                <a:solidFill>
                  <a:schemeClr val="accent1">
                    <a:lumMod val="60000"/>
                    <a:lumOff val="40000"/>
                  </a:schemeClr>
                </a:solidFill>
              </a:rPr>
              <a:t>Use DFS to find the maximum region and mark as 0, all other place will be set to 255 </a:t>
            </a:r>
            <a:endParaRPr lang="zh-CN" altLang="en-US">
              <a:solidFill>
                <a:schemeClr val="accent1">
                  <a:lumMod val="60000"/>
                  <a:lumOff val="40000"/>
                </a:schemeClr>
              </a:solidFill>
            </a:endParaRPr>
          </a:p>
        </p:txBody>
      </p:sp>
      <p:pic>
        <p:nvPicPr>
          <p:cNvPr id="12" name="图片 11">
            <a:extLst>
              <a:ext uri="{FF2B5EF4-FFF2-40B4-BE49-F238E27FC236}">
                <a16:creationId xmlns:a16="http://schemas.microsoft.com/office/drawing/2014/main" id="{DEAC95EF-1351-44D6-91F1-291E223ED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989" y="4071937"/>
            <a:ext cx="1197138" cy="1461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19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Object Removal</a:t>
            </a:r>
            <a:endParaRPr lang="zh-CN" altLang="en-US"/>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18</a:t>
            </a:fld>
            <a:endParaRPr lang="zh-CN" altLang="en-US"/>
          </a:p>
        </p:txBody>
      </p:sp>
      <p:sp>
        <p:nvSpPr>
          <p:cNvPr id="8" name="矩形: 圆角 7">
            <a:extLst>
              <a:ext uri="{FF2B5EF4-FFF2-40B4-BE49-F238E27FC236}">
                <a16:creationId xmlns:a16="http://schemas.microsoft.com/office/drawing/2014/main" id="{0934ADF6-E969-4902-829E-E7D7DCCB8183}"/>
              </a:ext>
            </a:extLst>
          </p:cNvPr>
          <p:cNvSpPr/>
          <p:nvPr/>
        </p:nvSpPr>
        <p:spPr>
          <a:xfrm>
            <a:off x="273066" y="1497177"/>
            <a:ext cx="11699859" cy="460834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6" name="文本框 5">
            <a:extLst>
              <a:ext uri="{FF2B5EF4-FFF2-40B4-BE49-F238E27FC236}">
                <a16:creationId xmlns:a16="http://schemas.microsoft.com/office/drawing/2014/main" id="{14DA244C-1296-4C45-9ED9-94BA671A2706}"/>
              </a:ext>
            </a:extLst>
          </p:cNvPr>
          <p:cNvSpPr txBox="1"/>
          <p:nvPr/>
        </p:nvSpPr>
        <p:spPr>
          <a:xfrm>
            <a:off x="615942" y="2225289"/>
            <a:ext cx="5245115" cy="3631763"/>
          </a:xfrm>
          <a:prstGeom prst="rect">
            <a:avLst/>
          </a:prstGeom>
          <a:noFill/>
        </p:spPr>
        <p:txBody>
          <a:bodyPr wrap="square" lIns="91440" tIns="45720" rIns="91440" bIns="45720" anchor="t">
            <a:spAutoFit/>
          </a:bodyPr>
          <a:lstStyle/>
          <a:p>
            <a:endParaRPr lang="en-US" altLang="zh-CN" sz="2000" b="1">
              <a:solidFill>
                <a:srgbClr val="333333"/>
              </a:solidFill>
              <a:latin typeface="Droid Serif"/>
              <a:sym typeface="微软雅黑" panose="020B0503020204020204" pitchFamily="34" charset="-122"/>
            </a:endParaRPr>
          </a:p>
          <a:p>
            <a:pPr marL="342900" indent="-342900">
              <a:buFont typeface="Wingdings" panose="05000000000000000000" pitchFamily="2" charset="2"/>
              <a:buChar char="p"/>
            </a:pPr>
            <a:r>
              <a:rPr lang="en-US" altLang="zh-CN" sz="2100">
                <a:solidFill>
                  <a:srgbClr val="333333"/>
                </a:solidFill>
                <a:latin typeface="Droid Serif"/>
                <a:sym typeface="微软雅黑" panose="020B0503020204020204" pitchFamily="34" charset="-122"/>
              </a:rPr>
              <a:t>The cost of edge is related to energy of its endpoints</a:t>
            </a:r>
          </a:p>
          <a:p>
            <a:pPr marL="342900" indent="-342900">
              <a:buFont typeface="Wingdings" panose="05000000000000000000" pitchFamily="2" charset="2"/>
              <a:buChar char="p"/>
            </a:pPr>
            <a:r>
              <a:rPr lang="en-US" altLang="zh-CN" sz="2100">
                <a:solidFill>
                  <a:srgbClr val="333333"/>
                </a:solidFill>
                <a:latin typeface="Droid Serif"/>
                <a:sym typeface="微软雅黑" panose="020B0503020204020204" pitchFamily="34" charset="-122"/>
              </a:rPr>
              <a:t>Assign negative costs to edges incident to pixels to be removed </a:t>
            </a:r>
          </a:p>
          <a:p>
            <a:pPr marL="342900" indent="-342900">
              <a:buFont typeface="Wingdings" panose="05000000000000000000" pitchFamily="2" charset="2"/>
              <a:buChar char="p"/>
            </a:pPr>
            <a:r>
              <a:rPr lang="en-US" altLang="zh-CN" sz="2100">
                <a:solidFill>
                  <a:srgbClr val="333333"/>
                </a:solidFill>
                <a:latin typeface="Droid Serif"/>
                <a:sym typeface="微软雅黑" panose="020B0503020204020204" pitchFamily="34" charset="-122"/>
              </a:rPr>
              <a:t>Repeat finding paths with the lowest energy and remove them until all the pixels user want to remove are deleted</a:t>
            </a:r>
          </a:p>
          <a:p>
            <a:pPr marL="342900" indent="-342900">
              <a:buFont typeface="Wingdings" panose="05000000000000000000" pitchFamily="2" charset="2"/>
              <a:buChar char="p"/>
            </a:pPr>
            <a:r>
              <a:rPr lang="en-US" altLang="zh-CN" sz="2100">
                <a:solidFill>
                  <a:srgbClr val="333333"/>
                </a:solidFill>
                <a:latin typeface="Droid Serif"/>
                <a:sym typeface="微软雅黑" panose="020B0503020204020204" pitchFamily="34" charset="-122"/>
              </a:rPr>
              <a:t>Find paths with lowest energy and copy and insert them to retain shape</a:t>
            </a:r>
          </a:p>
        </p:txBody>
      </p:sp>
      <p:sp>
        <p:nvSpPr>
          <p:cNvPr id="3" name="文本框 2">
            <a:extLst>
              <a:ext uri="{FF2B5EF4-FFF2-40B4-BE49-F238E27FC236}">
                <a16:creationId xmlns:a16="http://schemas.microsoft.com/office/drawing/2014/main" id="{1D8BCE7A-BE20-4C3F-8273-309C8B534EC8}"/>
              </a:ext>
            </a:extLst>
          </p:cNvPr>
          <p:cNvSpPr txBox="1"/>
          <p:nvPr/>
        </p:nvSpPr>
        <p:spPr>
          <a:xfrm>
            <a:off x="2836869" y="1615828"/>
            <a:ext cx="2390775" cy="523220"/>
          </a:xfrm>
          <a:prstGeom prst="rect">
            <a:avLst/>
          </a:prstGeom>
          <a:noFill/>
        </p:spPr>
        <p:txBody>
          <a:bodyPr wrap="square" rtlCol="0">
            <a:spAutoFit/>
          </a:bodyPr>
          <a:lstStyle/>
          <a:p>
            <a:r>
              <a:rPr lang="en-US" altLang="zh-CN" sz="2800" b="1" kern="0">
                <a:solidFill>
                  <a:schemeClr val="accent1"/>
                </a:solidFill>
                <a:latin typeface="微软雅黑" panose="020B0503020204020204" pitchFamily="34" charset="-122"/>
                <a:ea typeface="微软雅黑" panose="020B0503020204020204" pitchFamily="34" charset="-122"/>
              </a:rPr>
              <a:t>Key Points</a:t>
            </a:r>
            <a:endParaRPr lang="zh-CN" altLang="en-US" sz="2800" b="1" kern="0">
              <a:solidFill>
                <a:schemeClr val="accent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2BF9F362-A128-41F7-B955-11E33D161C29}"/>
              </a:ext>
            </a:extLst>
          </p:cNvPr>
          <p:cNvSpPr/>
          <p:nvPr/>
        </p:nvSpPr>
        <p:spPr>
          <a:xfrm>
            <a:off x="381000" y="2306839"/>
            <a:ext cx="5715000" cy="3628789"/>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971D3E9-3309-4CBF-B5D0-200BBD37C8EB}"/>
              </a:ext>
            </a:extLst>
          </p:cNvPr>
          <p:cNvSpPr txBox="1"/>
          <p:nvPr/>
        </p:nvSpPr>
        <p:spPr>
          <a:xfrm>
            <a:off x="7200900" y="2139048"/>
            <a:ext cx="3295650" cy="830997"/>
          </a:xfrm>
          <a:prstGeom prst="rect">
            <a:avLst/>
          </a:prstGeom>
          <a:noFill/>
          <a:ln w="38100">
            <a:solidFill>
              <a:schemeClr val="accent1">
                <a:lumMod val="60000"/>
                <a:lumOff val="40000"/>
              </a:schemeClr>
            </a:solidFill>
          </a:ln>
        </p:spPr>
        <p:txBody>
          <a:bodyPr wrap="square" rtlCol="0">
            <a:spAutoFit/>
          </a:bodyPr>
          <a:lstStyle/>
          <a:p>
            <a:pPr algn="ctr"/>
            <a:r>
              <a:rPr lang="en-US" altLang="zh-CN" sz="2400">
                <a:solidFill>
                  <a:srgbClr val="333333"/>
                </a:solidFill>
                <a:latin typeface="Droid Serif"/>
              </a:rPr>
              <a:t>Model an </a:t>
            </a:r>
            <a:r>
              <a:rPr lang="en-US" altLang="zh-CN" sz="2400" b="1">
                <a:solidFill>
                  <a:srgbClr val="333333"/>
                </a:solidFill>
                <a:latin typeface="Droid Serif"/>
              </a:rPr>
              <a:t>Image</a:t>
            </a:r>
            <a:r>
              <a:rPr lang="en-US" altLang="zh-CN" sz="2400">
                <a:solidFill>
                  <a:srgbClr val="333333"/>
                </a:solidFill>
                <a:latin typeface="Droid Serif"/>
              </a:rPr>
              <a:t> as </a:t>
            </a:r>
            <a:r>
              <a:rPr lang="en-US" altLang="zh-CN" sz="2400" b="1">
                <a:solidFill>
                  <a:srgbClr val="333333"/>
                </a:solidFill>
                <a:latin typeface="Droid Serif"/>
              </a:rPr>
              <a:t>Graphs</a:t>
            </a:r>
            <a:endParaRPr lang="zh-CN" altLang="en-US" sz="2400" b="1">
              <a:solidFill>
                <a:srgbClr val="333333"/>
              </a:solidFill>
              <a:latin typeface="Droid Serif"/>
            </a:endParaRPr>
          </a:p>
        </p:txBody>
      </p:sp>
      <p:sp>
        <p:nvSpPr>
          <p:cNvPr id="16" name="文本框 15">
            <a:extLst>
              <a:ext uri="{FF2B5EF4-FFF2-40B4-BE49-F238E27FC236}">
                <a16:creationId xmlns:a16="http://schemas.microsoft.com/office/drawing/2014/main" id="{0E0F8BA3-F8AB-40DA-B64C-40AAC31C10BD}"/>
              </a:ext>
            </a:extLst>
          </p:cNvPr>
          <p:cNvSpPr txBox="1"/>
          <p:nvPr/>
        </p:nvSpPr>
        <p:spPr>
          <a:xfrm>
            <a:off x="491167" y="790293"/>
            <a:ext cx="5331909"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Image Structure Analysis</a:t>
            </a:r>
          </a:p>
        </p:txBody>
      </p:sp>
      <p:sp>
        <p:nvSpPr>
          <p:cNvPr id="29" name="矩形 28">
            <a:extLst>
              <a:ext uri="{FF2B5EF4-FFF2-40B4-BE49-F238E27FC236}">
                <a16:creationId xmlns:a16="http://schemas.microsoft.com/office/drawing/2014/main" id="{B9875349-D6FC-48B2-BF8E-089BA3F45777}"/>
              </a:ext>
            </a:extLst>
          </p:cNvPr>
          <p:cNvSpPr/>
          <p:nvPr/>
        </p:nvSpPr>
        <p:spPr>
          <a:xfrm>
            <a:off x="6877050" y="3429000"/>
            <a:ext cx="4352926" cy="2381886"/>
          </a:xfrm>
          <a:custGeom>
            <a:avLst/>
            <a:gdLst>
              <a:gd name="connsiteX0" fmla="*/ 0 w 4352926"/>
              <a:gd name="connsiteY0" fmla="*/ 0 h 2381886"/>
              <a:gd name="connsiteX1" fmla="*/ 631174 w 4352926"/>
              <a:gd name="connsiteY1" fmla="*/ 0 h 2381886"/>
              <a:gd name="connsiteX2" fmla="*/ 1218819 w 4352926"/>
              <a:gd name="connsiteY2" fmla="*/ 0 h 2381886"/>
              <a:gd name="connsiteX3" fmla="*/ 1762935 w 4352926"/>
              <a:gd name="connsiteY3" fmla="*/ 0 h 2381886"/>
              <a:gd name="connsiteX4" fmla="*/ 2263522 w 4352926"/>
              <a:gd name="connsiteY4" fmla="*/ 0 h 2381886"/>
              <a:gd name="connsiteX5" fmla="*/ 2677049 w 4352926"/>
              <a:gd name="connsiteY5" fmla="*/ 0 h 2381886"/>
              <a:gd name="connsiteX6" fmla="*/ 3308224 w 4352926"/>
              <a:gd name="connsiteY6" fmla="*/ 0 h 2381886"/>
              <a:gd name="connsiteX7" fmla="*/ 3808810 w 4352926"/>
              <a:gd name="connsiteY7" fmla="*/ 0 h 2381886"/>
              <a:gd name="connsiteX8" fmla="*/ 4352926 w 4352926"/>
              <a:gd name="connsiteY8" fmla="*/ 0 h 2381886"/>
              <a:gd name="connsiteX9" fmla="*/ 4352926 w 4352926"/>
              <a:gd name="connsiteY9" fmla="*/ 619290 h 2381886"/>
              <a:gd name="connsiteX10" fmla="*/ 4352926 w 4352926"/>
              <a:gd name="connsiteY10" fmla="*/ 1214762 h 2381886"/>
              <a:gd name="connsiteX11" fmla="*/ 4352926 w 4352926"/>
              <a:gd name="connsiteY11" fmla="*/ 1834052 h 2381886"/>
              <a:gd name="connsiteX12" fmla="*/ 4352926 w 4352926"/>
              <a:gd name="connsiteY12" fmla="*/ 2381886 h 2381886"/>
              <a:gd name="connsiteX13" fmla="*/ 3895869 w 4352926"/>
              <a:gd name="connsiteY13" fmla="*/ 2381886 h 2381886"/>
              <a:gd name="connsiteX14" fmla="*/ 3395282 w 4352926"/>
              <a:gd name="connsiteY14" fmla="*/ 2381886 h 2381886"/>
              <a:gd name="connsiteX15" fmla="*/ 2851167 w 4352926"/>
              <a:gd name="connsiteY15" fmla="*/ 2381886 h 2381886"/>
              <a:gd name="connsiteX16" fmla="*/ 2394109 w 4352926"/>
              <a:gd name="connsiteY16" fmla="*/ 2381886 h 2381886"/>
              <a:gd name="connsiteX17" fmla="*/ 1762935 w 4352926"/>
              <a:gd name="connsiteY17" fmla="*/ 2381886 h 2381886"/>
              <a:gd name="connsiteX18" fmla="*/ 1131761 w 4352926"/>
              <a:gd name="connsiteY18" fmla="*/ 2381886 h 2381886"/>
              <a:gd name="connsiteX19" fmla="*/ 718233 w 4352926"/>
              <a:gd name="connsiteY19" fmla="*/ 2381886 h 2381886"/>
              <a:gd name="connsiteX20" fmla="*/ 0 w 4352926"/>
              <a:gd name="connsiteY20" fmla="*/ 2381886 h 2381886"/>
              <a:gd name="connsiteX21" fmla="*/ 0 w 4352926"/>
              <a:gd name="connsiteY21" fmla="*/ 1857871 h 2381886"/>
              <a:gd name="connsiteX22" fmla="*/ 0 w 4352926"/>
              <a:gd name="connsiteY22" fmla="*/ 1238581 h 2381886"/>
              <a:gd name="connsiteX23" fmla="*/ 0 w 4352926"/>
              <a:gd name="connsiteY23" fmla="*/ 666928 h 2381886"/>
              <a:gd name="connsiteX24" fmla="*/ 0 w 4352926"/>
              <a:gd name="connsiteY24" fmla="*/ 0 h 238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52926" h="2381886" extrusionOk="0">
                <a:moveTo>
                  <a:pt x="0" y="0"/>
                </a:moveTo>
                <a:cubicBezTo>
                  <a:pt x="190770" y="-43437"/>
                  <a:pt x="330494" y="64478"/>
                  <a:pt x="631174" y="0"/>
                </a:cubicBezTo>
                <a:cubicBezTo>
                  <a:pt x="931854" y="-64478"/>
                  <a:pt x="982861" y="59212"/>
                  <a:pt x="1218819" y="0"/>
                </a:cubicBezTo>
                <a:cubicBezTo>
                  <a:pt x="1454778" y="-59212"/>
                  <a:pt x="1524201" y="30585"/>
                  <a:pt x="1762935" y="0"/>
                </a:cubicBezTo>
                <a:cubicBezTo>
                  <a:pt x="2001669" y="-30585"/>
                  <a:pt x="2084087" y="29747"/>
                  <a:pt x="2263522" y="0"/>
                </a:cubicBezTo>
                <a:cubicBezTo>
                  <a:pt x="2442957" y="-29747"/>
                  <a:pt x="2537384" y="6512"/>
                  <a:pt x="2677049" y="0"/>
                </a:cubicBezTo>
                <a:cubicBezTo>
                  <a:pt x="2816714" y="-6512"/>
                  <a:pt x="3156867" y="54210"/>
                  <a:pt x="3308224" y="0"/>
                </a:cubicBezTo>
                <a:cubicBezTo>
                  <a:pt x="3459582" y="-54210"/>
                  <a:pt x="3641429" y="51303"/>
                  <a:pt x="3808810" y="0"/>
                </a:cubicBezTo>
                <a:cubicBezTo>
                  <a:pt x="3976191" y="-51303"/>
                  <a:pt x="4140182" y="50862"/>
                  <a:pt x="4352926" y="0"/>
                </a:cubicBezTo>
                <a:cubicBezTo>
                  <a:pt x="4383736" y="244565"/>
                  <a:pt x="4289135" y="389737"/>
                  <a:pt x="4352926" y="619290"/>
                </a:cubicBezTo>
                <a:cubicBezTo>
                  <a:pt x="4416717" y="848843"/>
                  <a:pt x="4339637" y="950539"/>
                  <a:pt x="4352926" y="1214762"/>
                </a:cubicBezTo>
                <a:cubicBezTo>
                  <a:pt x="4366215" y="1478985"/>
                  <a:pt x="4301653" y="1641227"/>
                  <a:pt x="4352926" y="1834052"/>
                </a:cubicBezTo>
                <a:cubicBezTo>
                  <a:pt x="4404199" y="2026877"/>
                  <a:pt x="4303334" y="2228905"/>
                  <a:pt x="4352926" y="2381886"/>
                </a:cubicBezTo>
                <a:cubicBezTo>
                  <a:pt x="4132468" y="2407087"/>
                  <a:pt x="4077282" y="2379696"/>
                  <a:pt x="3895869" y="2381886"/>
                </a:cubicBezTo>
                <a:cubicBezTo>
                  <a:pt x="3714456" y="2384076"/>
                  <a:pt x="3502488" y="2376270"/>
                  <a:pt x="3395282" y="2381886"/>
                </a:cubicBezTo>
                <a:cubicBezTo>
                  <a:pt x="3288076" y="2387502"/>
                  <a:pt x="3023784" y="2353420"/>
                  <a:pt x="2851167" y="2381886"/>
                </a:cubicBezTo>
                <a:cubicBezTo>
                  <a:pt x="2678551" y="2410352"/>
                  <a:pt x="2612125" y="2357196"/>
                  <a:pt x="2394109" y="2381886"/>
                </a:cubicBezTo>
                <a:cubicBezTo>
                  <a:pt x="2176093" y="2406576"/>
                  <a:pt x="1899723" y="2348178"/>
                  <a:pt x="1762935" y="2381886"/>
                </a:cubicBezTo>
                <a:cubicBezTo>
                  <a:pt x="1626147" y="2415594"/>
                  <a:pt x="1282466" y="2381800"/>
                  <a:pt x="1131761" y="2381886"/>
                </a:cubicBezTo>
                <a:cubicBezTo>
                  <a:pt x="981056" y="2381972"/>
                  <a:pt x="820338" y="2376102"/>
                  <a:pt x="718233" y="2381886"/>
                </a:cubicBezTo>
                <a:cubicBezTo>
                  <a:pt x="616128" y="2387670"/>
                  <a:pt x="268494" y="2377122"/>
                  <a:pt x="0" y="2381886"/>
                </a:cubicBezTo>
                <a:cubicBezTo>
                  <a:pt x="-55857" y="2222784"/>
                  <a:pt x="31007" y="2096811"/>
                  <a:pt x="0" y="1857871"/>
                </a:cubicBezTo>
                <a:cubicBezTo>
                  <a:pt x="-31007" y="1618932"/>
                  <a:pt x="58385" y="1472063"/>
                  <a:pt x="0" y="1238581"/>
                </a:cubicBezTo>
                <a:cubicBezTo>
                  <a:pt x="-58385" y="1005099"/>
                  <a:pt x="14095" y="803111"/>
                  <a:pt x="0" y="666928"/>
                </a:cubicBezTo>
                <a:cubicBezTo>
                  <a:pt x="-14095" y="530745"/>
                  <a:pt x="70320" y="270731"/>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7472167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5CA2CC69-065C-4312-A434-E6A7BB71B560}"/>
              </a:ext>
            </a:extLst>
          </p:cNvPr>
          <p:cNvGrpSpPr/>
          <p:nvPr/>
        </p:nvGrpSpPr>
        <p:grpSpPr>
          <a:xfrm>
            <a:off x="6993621" y="3564609"/>
            <a:ext cx="1855104" cy="2072127"/>
            <a:chOff x="6800850" y="3611916"/>
            <a:chExt cx="1855104" cy="2072127"/>
          </a:xfrm>
        </p:grpSpPr>
        <p:pic>
          <p:nvPicPr>
            <p:cNvPr id="28" name="图片 27" descr="形状, 图标, 圆圈&#10;&#10;描述已自动生成">
              <a:extLst>
                <a:ext uri="{FF2B5EF4-FFF2-40B4-BE49-F238E27FC236}">
                  <a16:creationId xmlns:a16="http://schemas.microsoft.com/office/drawing/2014/main" id="{E0079BAB-37DA-4586-9083-82DAF3017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850" y="3611916"/>
              <a:ext cx="1855104" cy="1651895"/>
            </a:xfrm>
            <a:prstGeom prst="rect">
              <a:avLst/>
            </a:prstGeom>
          </p:spPr>
        </p:pic>
        <p:sp>
          <p:nvSpPr>
            <p:cNvPr id="30" name="文本框 29">
              <a:extLst>
                <a:ext uri="{FF2B5EF4-FFF2-40B4-BE49-F238E27FC236}">
                  <a16:creationId xmlns:a16="http://schemas.microsoft.com/office/drawing/2014/main" id="{766A9480-1713-4CCD-98C4-DBA6F3BB6647}"/>
                </a:ext>
              </a:extLst>
            </p:cNvPr>
            <p:cNvSpPr txBox="1"/>
            <p:nvPr/>
          </p:nvSpPr>
          <p:spPr>
            <a:xfrm>
              <a:off x="7114039" y="5283933"/>
              <a:ext cx="1228725" cy="400110"/>
            </a:xfrm>
            <a:prstGeom prst="rect">
              <a:avLst/>
            </a:prstGeom>
            <a:noFill/>
          </p:spPr>
          <p:txBody>
            <a:bodyPr wrap="square" rtlCol="0">
              <a:spAutoFit/>
            </a:bodyPr>
            <a:lstStyle/>
            <a:p>
              <a:pPr algn="ctr"/>
              <a:r>
                <a:rPr lang="en-US" altLang="zh-CN" sz="2000"/>
                <a:t>image</a:t>
              </a:r>
              <a:endParaRPr lang="zh-CN" altLang="en-US" sz="2000"/>
            </a:p>
          </p:txBody>
        </p:sp>
      </p:grpSp>
      <p:sp>
        <p:nvSpPr>
          <p:cNvPr id="33" name="椭圆 32">
            <a:extLst>
              <a:ext uri="{FF2B5EF4-FFF2-40B4-BE49-F238E27FC236}">
                <a16:creationId xmlns:a16="http://schemas.microsoft.com/office/drawing/2014/main" id="{004449F2-2E56-4FEF-8BA5-1B17B2FF0EB2}"/>
              </a:ext>
            </a:extLst>
          </p:cNvPr>
          <p:cNvSpPr/>
          <p:nvPr/>
        </p:nvSpPr>
        <p:spPr>
          <a:xfrm>
            <a:off x="9285288" y="3638851"/>
            <a:ext cx="426720" cy="42672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椭圆 33">
            <a:extLst>
              <a:ext uri="{FF2B5EF4-FFF2-40B4-BE49-F238E27FC236}">
                <a16:creationId xmlns:a16="http://schemas.microsoft.com/office/drawing/2014/main" id="{32F9E609-1FFA-4111-8643-9E0A8EB0EA55}"/>
              </a:ext>
            </a:extLst>
          </p:cNvPr>
          <p:cNvSpPr/>
          <p:nvPr/>
        </p:nvSpPr>
        <p:spPr>
          <a:xfrm>
            <a:off x="9325744" y="4619943"/>
            <a:ext cx="426720" cy="426720"/>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文本框 31">
            <a:extLst>
              <a:ext uri="{FF2B5EF4-FFF2-40B4-BE49-F238E27FC236}">
                <a16:creationId xmlns:a16="http://schemas.microsoft.com/office/drawing/2014/main" id="{F96A362E-1A2A-475F-AD65-7F917C4218B6}"/>
              </a:ext>
            </a:extLst>
          </p:cNvPr>
          <p:cNvSpPr txBox="1"/>
          <p:nvPr/>
        </p:nvSpPr>
        <p:spPr>
          <a:xfrm>
            <a:off x="9790908" y="3865177"/>
            <a:ext cx="1104900" cy="646331"/>
          </a:xfrm>
          <a:prstGeom prst="rect">
            <a:avLst/>
          </a:prstGeom>
          <a:noFill/>
        </p:spPr>
        <p:txBody>
          <a:bodyPr wrap="square" rtlCol="0">
            <a:spAutoFit/>
          </a:bodyPr>
          <a:lstStyle/>
          <a:p>
            <a:r>
              <a:rPr lang="en-US" altLang="zh-CN"/>
              <a:t>Normal Pixel</a:t>
            </a:r>
            <a:endParaRPr lang="zh-CN" altLang="en-US"/>
          </a:p>
        </p:txBody>
      </p:sp>
      <p:sp>
        <p:nvSpPr>
          <p:cNvPr id="36" name="文本框 35">
            <a:extLst>
              <a:ext uri="{FF2B5EF4-FFF2-40B4-BE49-F238E27FC236}">
                <a16:creationId xmlns:a16="http://schemas.microsoft.com/office/drawing/2014/main" id="{CDD91F65-EFCA-45EC-BA30-39FFE5B88D94}"/>
              </a:ext>
            </a:extLst>
          </p:cNvPr>
          <p:cNvSpPr txBox="1"/>
          <p:nvPr/>
        </p:nvSpPr>
        <p:spPr>
          <a:xfrm>
            <a:off x="9790908" y="4963313"/>
            <a:ext cx="1488172" cy="646331"/>
          </a:xfrm>
          <a:prstGeom prst="rect">
            <a:avLst/>
          </a:prstGeom>
          <a:noFill/>
        </p:spPr>
        <p:txBody>
          <a:bodyPr wrap="square" rtlCol="0">
            <a:spAutoFit/>
          </a:bodyPr>
          <a:lstStyle/>
          <a:p>
            <a:r>
              <a:rPr lang="en-US" altLang="zh-CN"/>
              <a:t>Pixel to be removed</a:t>
            </a:r>
            <a:endParaRPr lang="zh-CN" altLang="en-US"/>
          </a:p>
        </p:txBody>
      </p:sp>
      <p:cxnSp>
        <p:nvCxnSpPr>
          <p:cNvPr id="37" name="直接连接符 36">
            <a:extLst>
              <a:ext uri="{FF2B5EF4-FFF2-40B4-BE49-F238E27FC236}">
                <a16:creationId xmlns:a16="http://schemas.microsoft.com/office/drawing/2014/main" id="{C7024039-5C9F-4AC2-BDDF-A8303212F79A}"/>
              </a:ext>
            </a:extLst>
          </p:cNvPr>
          <p:cNvCxnSpPr/>
          <p:nvPr/>
        </p:nvCxnSpPr>
        <p:spPr>
          <a:xfrm>
            <a:off x="8963025" y="3429000"/>
            <a:ext cx="0" cy="2381886"/>
          </a:xfrm>
          <a:prstGeom prst="line">
            <a:avLst/>
          </a:prstGeom>
          <a:ln w="476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690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Object Removal</a:t>
            </a:r>
            <a:endParaRPr lang="zh-CN" altLang="en-US"/>
          </a:p>
        </p:txBody>
      </p:sp>
      <p:sp>
        <p:nvSpPr>
          <p:cNvPr id="8" name="矩形: 圆角 7">
            <a:extLst>
              <a:ext uri="{FF2B5EF4-FFF2-40B4-BE49-F238E27FC236}">
                <a16:creationId xmlns:a16="http://schemas.microsoft.com/office/drawing/2014/main" id="{0934ADF6-E969-4902-829E-E7D7DCCB8183}"/>
              </a:ext>
            </a:extLst>
          </p:cNvPr>
          <p:cNvSpPr/>
          <p:nvPr/>
        </p:nvSpPr>
        <p:spPr>
          <a:xfrm>
            <a:off x="381000" y="1505884"/>
            <a:ext cx="5280009" cy="511317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9" name="文本框 18">
            <a:extLst>
              <a:ext uri="{FF2B5EF4-FFF2-40B4-BE49-F238E27FC236}">
                <a16:creationId xmlns:a16="http://schemas.microsoft.com/office/drawing/2014/main" id="{5CAB6704-4ABE-4D10-BCC9-EA4F28411A2F}"/>
              </a:ext>
            </a:extLst>
          </p:cNvPr>
          <p:cNvSpPr txBox="1"/>
          <p:nvPr/>
        </p:nvSpPr>
        <p:spPr>
          <a:xfrm>
            <a:off x="381000" y="799959"/>
            <a:ext cx="6986208"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Model and Set Network Capacity</a:t>
            </a:r>
          </a:p>
        </p:txBody>
      </p:sp>
      <p:sp>
        <p:nvSpPr>
          <p:cNvPr id="257" name="矩形 256">
            <a:extLst>
              <a:ext uri="{FF2B5EF4-FFF2-40B4-BE49-F238E27FC236}">
                <a16:creationId xmlns:a16="http://schemas.microsoft.com/office/drawing/2014/main" id="{E31607D3-7834-421A-A3A1-C89DF01BCB3D}"/>
              </a:ext>
            </a:extLst>
          </p:cNvPr>
          <p:cNvSpPr/>
          <p:nvPr/>
        </p:nvSpPr>
        <p:spPr>
          <a:xfrm>
            <a:off x="647699" y="1735300"/>
            <a:ext cx="4486276" cy="4687426"/>
          </a:xfrm>
          <a:custGeom>
            <a:avLst/>
            <a:gdLst>
              <a:gd name="connsiteX0" fmla="*/ 0 w 4486276"/>
              <a:gd name="connsiteY0" fmla="*/ 0 h 4687426"/>
              <a:gd name="connsiteX1" fmla="*/ 650510 w 4486276"/>
              <a:gd name="connsiteY1" fmla="*/ 0 h 4687426"/>
              <a:gd name="connsiteX2" fmla="*/ 1256157 w 4486276"/>
              <a:gd name="connsiteY2" fmla="*/ 0 h 4687426"/>
              <a:gd name="connsiteX3" fmla="*/ 1816942 w 4486276"/>
              <a:gd name="connsiteY3" fmla="*/ 0 h 4687426"/>
              <a:gd name="connsiteX4" fmla="*/ 2332864 w 4486276"/>
              <a:gd name="connsiteY4" fmla="*/ 0 h 4687426"/>
              <a:gd name="connsiteX5" fmla="*/ 2759060 w 4486276"/>
              <a:gd name="connsiteY5" fmla="*/ 0 h 4687426"/>
              <a:gd name="connsiteX6" fmla="*/ 3409570 w 4486276"/>
              <a:gd name="connsiteY6" fmla="*/ 0 h 4687426"/>
              <a:gd name="connsiteX7" fmla="*/ 3925492 w 4486276"/>
              <a:gd name="connsiteY7" fmla="*/ 0 h 4687426"/>
              <a:gd name="connsiteX8" fmla="*/ 4486276 w 4486276"/>
              <a:gd name="connsiteY8" fmla="*/ 0 h 4687426"/>
              <a:gd name="connsiteX9" fmla="*/ 4486276 w 4486276"/>
              <a:gd name="connsiteY9" fmla="*/ 632803 h 4687426"/>
              <a:gd name="connsiteX10" fmla="*/ 4486276 w 4486276"/>
              <a:gd name="connsiteY10" fmla="*/ 1218731 h 4687426"/>
              <a:gd name="connsiteX11" fmla="*/ 4486276 w 4486276"/>
              <a:gd name="connsiteY11" fmla="*/ 1851533 h 4687426"/>
              <a:gd name="connsiteX12" fmla="*/ 4486276 w 4486276"/>
              <a:gd name="connsiteY12" fmla="*/ 2531210 h 4687426"/>
              <a:gd name="connsiteX13" fmla="*/ 4486276 w 4486276"/>
              <a:gd name="connsiteY13" fmla="*/ 3023390 h 4687426"/>
              <a:gd name="connsiteX14" fmla="*/ 4486276 w 4486276"/>
              <a:gd name="connsiteY14" fmla="*/ 3656192 h 4687426"/>
              <a:gd name="connsiteX15" fmla="*/ 4486276 w 4486276"/>
              <a:gd name="connsiteY15" fmla="*/ 4148372 h 4687426"/>
              <a:gd name="connsiteX16" fmla="*/ 4486276 w 4486276"/>
              <a:gd name="connsiteY16" fmla="*/ 4687426 h 4687426"/>
              <a:gd name="connsiteX17" fmla="*/ 3970354 w 4486276"/>
              <a:gd name="connsiteY17" fmla="*/ 4687426 h 4687426"/>
              <a:gd name="connsiteX18" fmla="*/ 3319844 w 4486276"/>
              <a:gd name="connsiteY18" fmla="*/ 4687426 h 4687426"/>
              <a:gd name="connsiteX19" fmla="*/ 2893648 w 4486276"/>
              <a:gd name="connsiteY19" fmla="*/ 4687426 h 4687426"/>
              <a:gd name="connsiteX20" fmla="*/ 2288001 w 4486276"/>
              <a:gd name="connsiteY20" fmla="*/ 4687426 h 4687426"/>
              <a:gd name="connsiteX21" fmla="*/ 1861805 w 4486276"/>
              <a:gd name="connsiteY21" fmla="*/ 4687426 h 4687426"/>
              <a:gd name="connsiteX22" fmla="*/ 1256157 w 4486276"/>
              <a:gd name="connsiteY22" fmla="*/ 4687426 h 4687426"/>
              <a:gd name="connsiteX23" fmla="*/ 605647 w 4486276"/>
              <a:gd name="connsiteY23" fmla="*/ 4687426 h 4687426"/>
              <a:gd name="connsiteX24" fmla="*/ 0 w 4486276"/>
              <a:gd name="connsiteY24" fmla="*/ 4687426 h 4687426"/>
              <a:gd name="connsiteX25" fmla="*/ 0 w 4486276"/>
              <a:gd name="connsiteY25" fmla="*/ 4054623 h 4687426"/>
              <a:gd name="connsiteX26" fmla="*/ 0 w 4486276"/>
              <a:gd name="connsiteY26" fmla="*/ 3421821 h 4687426"/>
              <a:gd name="connsiteX27" fmla="*/ 0 w 4486276"/>
              <a:gd name="connsiteY27" fmla="*/ 2742144 h 4687426"/>
              <a:gd name="connsiteX28" fmla="*/ 0 w 4486276"/>
              <a:gd name="connsiteY28" fmla="*/ 2203090 h 4687426"/>
              <a:gd name="connsiteX29" fmla="*/ 0 w 4486276"/>
              <a:gd name="connsiteY29" fmla="*/ 1710910 h 4687426"/>
              <a:gd name="connsiteX30" fmla="*/ 0 w 4486276"/>
              <a:gd name="connsiteY30" fmla="*/ 1124982 h 4687426"/>
              <a:gd name="connsiteX31" fmla="*/ 0 w 4486276"/>
              <a:gd name="connsiteY31" fmla="*/ 0 h 46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6276" h="4687426" extrusionOk="0">
                <a:moveTo>
                  <a:pt x="0" y="0"/>
                </a:moveTo>
                <a:cubicBezTo>
                  <a:pt x="280500" y="-56881"/>
                  <a:pt x="461230" y="32252"/>
                  <a:pt x="650510" y="0"/>
                </a:cubicBezTo>
                <a:cubicBezTo>
                  <a:pt x="839790" y="-32252"/>
                  <a:pt x="969813" y="19577"/>
                  <a:pt x="1256157" y="0"/>
                </a:cubicBezTo>
                <a:cubicBezTo>
                  <a:pt x="1542501" y="-19577"/>
                  <a:pt x="1663448" y="6783"/>
                  <a:pt x="1816942" y="0"/>
                </a:cubicBezTo>
                <a:cubicBezTo>
                  <a:pt x="1970437" y="-6783"/>
                  <a:pt x="2158854" y="34917"/>
                  <a:pt x="2332864" y="0"/>
                </a:cubicBezTo>
                <a:cubicBezTo>
                  <a:pt x="2506874" y="-34917"/>
                  <a:pt x="2640260" y="24443"/>
                  <a:pt x="2759060" y="0"/>
                </a:cubicBezTo>
                <a:cubicBezTo>
                  <a:pt x="2877860" y="-24443"/>
                  <a:pt x="3263923" y="45318"/>
                  <a:pt x="3409570" y="0"/>
                </a:cubicBezTo>
                <a:cubicBezTo>
                  <a:pt x="3555217" y="-45318"/>
                  <a:pt x="3783647" y="1333"/>
                  <a:pt x="3925492" y="0"/>
                </a:cubicBezTo>
                <a:cubicBezTo>
                  <a:pt x="4067337" y="-1333"/>
                  <a:pt x="4351579" y="56051"/>
                  <a:pt x="4486276" y="0"/>
                </a:cubicBezTo>
                <a:cubicBezTo>
                  <a:pt x="4513784" y="305211"/>
                  <a:pt x="4429990" y="374484"/>
                  <a:pt x="4486276" y="632803"/>
                </a:cubicBezTo>
                <a:cubicBezTo>
                  <a:pt x="4542562" y="891122"/>
                  <a:pt x="4437264" y="991197"/>
                  <a:pt x="4486276" y="1218731"/>
                </a:cubicBezTo>
                <a:cubicBezTo>
                  <a:pt x="4535288" y="1446265"/>
                  <a:pt x="4453007" y="1550108"/>
                  <a:pt x="4486276" y="1851533"/>
                </a:cubicBezTo>
                <a:cubicBezTo>
                  <a:pt x="4519545" y="2152958"/>
                  <a:pt x="4419388" y="2265334"/>
                  <a:pt x="4486276" y="2531210"/>
                </a:cubicBezTo>
                <a:cubicBezTo>
                  <a:pt x="4553164" y="2797086"/>
                  <a:pt x="4474864" y="2834387"/>
                  <a:pt x="4486276" y="3023390"/>
                </a:cubicBezTo>
                <a:cubicBezTo>
                  <a:pt x="4497688" y="3212393"/>
                  <a:pt x="4424563" y="3378861"/>
                  <a:pt x="4486276" y="3656192"/>
                </a:cubicBezTo>
                <a:cubicBezTo>
                  <a:pt x="4547989" y="3933523"/>
                  <a:pt x="4435989" y="3930979"/>
                  <a:pt x="4486276" y="4148372"/>
                </a:cubicBezTo>
                <a:cubicBezTo>
                  <a:pt x="4536563" y="4365765"/>
                  <a:pt x="4473219" y="4431584"/>
                  <a:pt x="4486276" y="4687426"/>
                </a:cubicBezTo>
                <a:cubicBezTo>
                  <a:pt x="4322347" y="4694372"/>
                  <a:pt x="4085619" y="4671886"/>
                  <a:pt x="3970354" y="4687426"/>
                </a:cubicBezTo>
                <a:cubicBezTo>
                  <a:pt x="3855089" y="4702966"/>
                  <a:pt x="3476882" y="4647583"/>
                  <a:pt x="3319844" y="4687426"/>
                </a:cubicBezTo>
                <a:cubicBezTo>
                  <a:pt x="3162806" y="4727269"/>
                  <a:pt x="3062022" y="4676874"/>
                  <a:pt x="2893648" y="4687426"/>
                </a:cubicBezTo>
                <a:cubicBezTo>
                  <a:pt x="2725274" y="4697978"/>
                  <a:pt x="2445712" y="4627637"/>
                  <a:pt x="2288001" y="4687426"/>
                </a:cubicBezTo>
                <a:cubicBezTo>
                  <a:pt x="2130290" y="4747215"/>
                  <a:pt x="1982661" y="4645915"/>
                  <a:pt x="1861805" y="4687426"/>
                </a:cubicBezTo>
                <a:cubicBezTo>
                  <a:pt x="1740949" y="4728937"/>
                  <a:pt x="1388663" y="4668069"/>
                  <a:pt x="1256157" y="4687426"/>
                </a:cubicBezTo>
                <a:cubicBezTo>
                  <a:pt x="1123651" y="4706783"/>
                  <a:pt x="876473" y="4636908"/>
                  <a:pt x="605647" y="4687426"/>
                </a:cubicBezTo>
                <a:cubicBezTo>
                  <a:pt x="334821" y="4737944"/>
                  <a:pt x="302470" y="4648216"/>
                  <a:pt x="0" y="4687426"/>
                </a:cubicBezTo>
                <a:cubicBezTo>
                  <a:pt x="-43346" y="4514387"/>
                  <a:pt x="43944" y="4288873"/>
                  <a:pt x="0" y="4054623"/>
                </a:cubicBezTo>
                <a:cubicBezTo>
                  <a:pt x="-43944" y="3820373"/>
                  <a:pt x="27577" y="3638320"/>
                  <a:pt x="0" y="3421821"/>
                </a:cubicBezTo>
                <a:cubicBezTo>
                  <a:pt x="-27577" y="3205322"/>
                  <a:pt x="39033" y="2996994"/>
                  <a:pt x="0" y="2742144"/>
                </a:cubicBezTo>
                <a:cubicBezTo>
                  <a:pt x="-39033" y="2487294"/>
                  <a:pt x="5893" y="2316116"/>
                  <a:pt x="0" y="2203090"/>
                </a:cubicBezTo>
                <a:cubicBezTo>
                  <a:pt x="-5893" y="2090064"/>
                  <a:pt x="24448" y="1941831"/>
                  <a:pt x="0" y="1710910"/>
                </a:cubicBezTo>
                <a:cubicBezTo>
                  <a:pt x="-24448" y="1479989"/>
                  <a:pt x="47237" y="1414972"/>
                  <a:pt x="0" y="1124982"/>
                </a:cubicBezTo>
                <a:cubicBezTo>
                  <a:pt x="-47237" y="834992"/>
                  <a:pt x="57908" y="409506"/>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7472167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4B09864F-0795-4FD5-86E5-7CFB95CC6E8C}"/>
              </a:ext>
            </a:extLst>
          </p:cNvPr>
          <p:cNvPicPr>
            <a:picLocks noChangeAspect="1"/>
          </p:cNvPicPr>
          <p:nvPr/>
        </p:nvPicPr>
        <p:blipFill>
          <a:blip r:embed="rId3"/>
          <a:stretch>
            <a:fillRect/>
          </a:stretch>
        </p:blipFill>
        <p:spPr>
          <a:xfrm>
            <a:off x="1576370" y="2530269"/>
            <a:ext cx="2820780" cy="3233923"/>
          </a:xfrm>
          <a:prstGeom prst="rect">
            <a:avLst/>
          </a:prstGeom>
        </p:spPr>
      </p:pic>
      <p:sp>
        <p:nvSpPr>
          <p:cNvPr id="14" name="矩形: 圆角 13">
            <a:extLst>
              <a:ext uri="{FF2B5EF4-FFF2-40B4-BE49-F238E27FC236}">
                <a16:creationId xmlns:a16="http://schemas.microsoft.com/office/drawing/2014/main" id="{440E45C7-5E94-4614-AC5A-22354F875DA9}"/>
              </a:ext>
            </a:extLst>
          </p:cNvPr>
          <p:cNvSpPr/>
          <p:nvPr/>
        </p:nvSpPr>
        <p:spPr>
          <a:xfrm>
            <a:off x="5838825" y="1505883"/>
            <a:ext cx="6080108" cy="511317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5" name="文本框 14">
            <a:extLst>
              <a:ext uri="{FF2B5EF4-FFF2-40B4-BE49-F238E27FC236}">
                <a16:creationId xmlns:a16="http://schemas.microsoft.com/office/drawing/2014/main" id="{A1949DE1-2552-4C1F-9343-B20249FA5513}"/>
              </a:ext>
            </a:extLst>
          </p:cNvPr>
          <p:cNvSpPr txBox="1"/>
          <p:nvPr/>
        </p:nvSpPr>
        <p:spPr>
          <a:xfrm>
            <a:off x="6180121" y="2221809"/>
            <a:ext cx="5545154" cy="1508105"/>
          </a:xfrm>
          <a:prstGeom prst="rect">
            <a:avLst/>
          </a:prstGeom>
          <a:noFill/>
        </p:spPr>
        <p:txBody>
          <a:bodyPr wrap="square">
            <a:spAutoFit/>
          </a:bodyPr>
          <a:lstStyle/>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connect each node to k nodes in their lower layers. In this slide, k equals to 2. The edges have unit </a:t>
            </a:r>
            <a:r>
              <a:rPr lang="en-US" altLang="zh-CN" sz="2300">
                <a:solidFill>
                  <a:srgbClr val="333333"/>
                </a:solidFill>
                <a:latin typeface="Droid Serif"/>
                <a:sym typeface="微软雅黑" panose="020B0503020204020204" pitchFamily="34" charset="-122"/>
              </a:rPr>
              <a:t>capacity.</a:t>
            </a:r>
            <a:endParaRPr lang="en-US" altLang="zh-CN" sz="2300" dirty="0">
              <a:solidFill>
                <a:srgbClr val="333333"/>
              </a:solidFill>
              <a:latin typeface="Droid Serif"/>
              <a:sym typeface="微软雅黑" panose="020B0503020204020204" pitchFamily="34" charset="-122"/>
            </a:endParaRPr>
          </a:p>
        </p:txBody>
      </p:sp>
      <p:sp>
        <p:nvSpPr>
          <p:cNvPr id="16" name="文本框 15">
            <a:extLst>
              <a:ext uri="{FF2B5EF4-FFF2-40B4-BE49-F238E27FC236}">
                <a16:creationId xmlns:a16="http://schemas.microsoft.com/office/drawing/2014/main" id="{B33E5182-D3A7-4FE3-A45C-5DAB65EFF11E}"/>
              </a:ext>
            </a:extLst>
          </p:cNvPr>
          <p:cNvSpPr txBox="1"/>
          <p:nvPr/>
        </p:nvSpPr>
        <p:spPr>
          <a:xfrm>
            <a:off x="7373127" y="1624289"/>
            <a:ext cx="3011504" cy="523220"/>
          </a:xfrm>
          <a:prstGeom prst="rect">
            <a:avLst/>
          </a:prstGeom>
          <a:noFill/>
        </p:spPr>
        <p:txBody>
          <a:bodyPr wrap="square" rtlCol="0">
            <a:spAutoFit/>
          </a:bodyPr>
          <a:lstStyle/>
          <a:p>
            <a:pPr algn="ctr"/>
            <a:r>
              <a:rPr lang="en-US" altLang="zh-CN" sz="2800" b="1" kern="0">
                <a:solidFill>
                  <a:schemeClr val="accent1"/>
                </a:solidFill>
                <a:latin typeface="微软雅黑" panose="020B0503020204020204" pitchFamily="34" charset="-122"/>
                <a:ea typeface="微软雅黑" panose="020B0503020204020204" pitchFamily="34" charset="-122"/>
              </a:rPr>
              <a:t>Modeling step</a:t>
            </a:r>
            <a:endParaRPr lang="zh-CN" altLang="en-US" sz="2800" b="1" kern="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619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816" r="18816"/>
          <a:stretch>
            <a:fillRect/>
          </a:stretch>
        </p:blipFill>
        <p:spPr>
          <a:xfrm>
            <a:off x="5772150" y="0"/>
            <a:ext cx="6419850" cy="6858000"/>
          </a:xfrm>
        </p:spPr>
      </p:pic>
      <p:sp>
        <p:nvSpPr>
          <p:cNvPr id="63" name="矩形 62">
            <a:extLst>
              <a:ext uri="{FF2B5EF4-FFF2-40B4-BE49-F238E27FC236}">
                <a16:creationId xmlns:a16="http://schemas.microsoft.com/office/drawing/2014/main" id="{A7DD4836-010D-456E-BBA3-89944340FA4A}"/>
              </a:ext>
            </a:extLst>
          </p:cNvPr>
          <p:cNvSpPr/>
          <p:nvPr/>
        </p:nvSpPr>
        <p:spPr>
          <a:xfrm>
            <a:off x="6275750" y="832687"/>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accent2"/>
                </a:solidFill>
              </a:rPr>
              <a:t>Introdution</a:t>
            </a:r>
            <a:endParaRPr lang="zh-CN" altLang="en-US" sz="2800" b="1" dirty="0">
              <a:solidFill>
                <a:schemeClr val="accent2"/>
              </a:solidFill>
            </a:endParaRP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832687"/>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t>1</a:t>
              </a:r>
              <a:endParaRPr lang="zh-CN" altLang="en-US" sz="3200" b="1"/>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1912687"/>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t>2</a:t>
              </a:r>
              <a:endParaRPr lang="zh-CN" altLang="en-US" sz="3200" b="1"/>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2992687"/>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t>3</a:t>
              </a:r>
              <a:endParaRPr lang="zh-CN" altLang="en-US" sz="3200" b="1"/>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072687"/>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t>4</a:t>
              </a:r>
              <a:endParaRPr lang="zh-CN" altLang="en-US" sz="3200" b="1"/>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1912687"/>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Sketch</a:t>
            </a:r>
            <a:endParaRPr lang="zh-CN" altLang="en-US" sz="2800" b="1" dirty="0">
              <a:solidFill>
                <a:schemeClr val="accent2"/>
              </a:solidFill>
            </a:endParaRPr>
          </a:p>
        </p:txBody>
      </p:sp>
      <p:sp>
        <p:nvSpPr>
          <p:cNvPr id="71" name="矩形 70">
            <a:extLst>
              <a:ext uri="{FF2B5EF4-FFF2-40B4-BE49-F238E27FC236}">
                <a16:creationId xmlns:a16="http://schemas.microsoft.com/office/drawing/2014/main" id="{27B11E5F-E40B-47E0-8FBA-8F6C0035B72A}"/>
              </a:ext>
            </a:extLst>
          </p:cNvPr>
          <p:cNvSpPr/>
          <p:nvPr/>
        </p:nvSpPr>
        <p:spPr>
          <a:xfrm>
            <a:off x="6275750" y="2992687"/>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accent2"/>
                </a:solidFill>
              </a:rPr>
              <a:t>Impement Details</a:t>
            </a:r>
            <a:endParaRPr lang="zh-CN" altLang="en-US" sz="2800" b="1" dirty="0">
              <a:solidFill>
                <a:schemeClr val="accent2"/>
              </a:solidFill>
            </a:endParaRPr>
          </a:p>
        </p:txBody>
      </p:sp>
      <p:sp>
        <p:nvSpPr>
          <p:cNvPr id="72" name="矩形 71">
            <a:extLst>
              <a:ext uri="{FF2B5EF4-FFF2-40B4-BE49-F238E27FC236}">
                <a16:creationId xmlns:a16="http://schemas.microsoft.com/office/drawing/2014/main" id="{48027BF7-8527-4C35-8DDA-D8F9150CE05E}"/>
              </a:ext>
            </a:extLst>
          </p:cNvPr>
          <p:cNvSpPr/>
          <p:nvPr/>
        </p:nvSpPr>
        <p:spPr>
          <a:xfrm>
            <a:off x="6275750" y="4072687"/>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accent2"/>
                </a:solidFill>
              </a:rPr>
              <a:t>Result &amp; Demo</a:t>
            </a:r>
            <a:endParaRPr lang="zh-CN" altLang="en-US" sz="2800" b="1" dirty="0">
              <a:solidFill>
                <a:schemeClr val="accent2"/>
              </a:solidFill>
            </a:endParaRPr>
          </a:p>
        </p:txBody>
      </p:sp>
      <p:grpSp>
        <p:nvGrpSpPr>
          <p:cNvPr id="23" name="组合 22">
            <a:extLst>
              <a:ext uri="{FF2B5EF4-FFF2-40B4-BE49-F238E27FC236}">
                <a16:creationId xmlns:a16="http://schemas.microsoft.com/office/drawing/2014/main" id="{96B213DB-BBAB-4964-8D80-2BBA2C17E6E9}"/>
              </a:ext>
            </a:extLst>
          </p:cNvPr>
          <p:cNvGrpSpPr/>
          <p:nvPr/>
        </p:nvGrpSpPr>
        <p:grpSpPr>
          <a:xfrm>
            <a:off x="5345475" y="5152687"/>
            <a:ext cx="720000" cy="720000"/>
            <a:chOff x="5412150" y="4420600"/>
            <a:chExt cx="720000" cy="720000"/>
          </a:xfrm>
        </p:grpSpPr>
        <p:sp>
          <p:nvSpPr>
            <p:cNvPr id="24" name="矩形 23">
              <a:extLst>
                <a:ext uri="{FF2B5EF4-FFF2-40B4-BE49-F238E27FC236}">
                  <a16:creationId xmlns:a16="http://schemas.microsoft.com/office/drawing/2014/main" id="{5CEA6385-6354-4361-AFDC-6E2D80F8FB42}"/>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t>5</a:t>
              </a:r>
              <a:endParaRPr lang="zh-CN" altLang="en-US" sz="3200" b="1"/>
            </a:p>
          </p:txBody>
        </p:sp>
        <p:sp>
          <p:nvSpPr>
            <p:cNvPr id="25" name="矩形 24">
              <a:extLst>
                <a:ext uri="{FF2B5EF4-FFF2-40B4-BE49-F238E27FC236}">
                  <a16:creationId xmlns:a16="http://schemas.microsoft.com/office/drawing/2014/main" id="{FFE412A1-F065-4787-A45C-6F2BD0C604FD}"/>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a:extLst>
              <a:ext uri="{FF2B5EF4-FFF2-40B4-BE49-F238E27FC236}">
                <a16:creationId xmlns:a16="http://schemas.microsoft.com/office/drawing/2014/main" id="{E5C58A4E-C6ED-4C70-B1C7-E64ED12519F3}"/>
              </a:ext>
            </a:extLst>
          </p:cNvPr>
          <p:cNvSpPr/>
          <p:nvPr/>
        </p:nvSpPr>
        <p:spPr>
          <a:xfrm>
            <a:off x="6275750" y="5152687"/>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Summery</a:t>
            </a:r>
            <a:endParaRPr lang="zh-CN" altLang="en-US" sz="2800" b="1" dirty="0">
              <a:solidFill>
                <a:schemeClr val="accent2"/>
              </a:solidFill>
            </a:endParaRPr>
          </a:p>
        </p:txBody>
      </p:sp>
      <p:grpSp>
        <p:nvGrpSpPr>
          <p:cNvPr id="14" name="组合 13">
            <a:extLst>
              <a:ext uri="{FF2B5EF4-FFF2-40B4-BE49-F238E27FC236}">
                <a16:creationId xmlns:a16="http://schemas.microsoft.com/office/drawing/2014/main" id="{8B31FA90-9D6F-4761-8F2A-1047570EA8D1}"/>
              </a:ext>
            </a:extLst>
          </p:cNvPr>
          <p:cNvGrpSpPr/>
          <p:nvPr/>
        </p:nvGrpSpPr>
        <p:grpSpPr>
          <a:xfrm>
            <a:off x="125006" y="2173941"/>
            <a:ext cx="5115331" cy="2586318"/>
            <a:chOff x="199185" y="2438400"/>
            <a:chExt cx="4901994" cy="2510117"/>
          </a:xfrm>
        </p:grpSpPr>
        <p:sp>
          <p:nvSpPr>
            <p:cNvPr id="28" name="矩形 27">
              <a:extLst>
                <a:ext uri="{FF2B5EF4-FFF2-40B4-BE49-F238E27FC236}">
                  <a16:creationId xmlns:a16="http://schemas.microsoft.com/office/drawing/2014/main" id="{E2A7A3B8-996E-418D-A43B-79FB17B70C49}"/>
                </a:ext>
              </a:extLst>
            </p:cNvPr>
            <p:cNvSpPr/>
            <p:nvPr/>
          </p:nvSpPr>
          <p:spPr>
            <a:xfrm>
              <a:off x="276981" y="2438400"/>
              <a:ext cx="4754168" cy="251011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accent2"/>
                </a:solidFill>
              </a:endParaRPr>
            </a:p>
          </p:txBody>
        </p:sp>
        <p:pic>
          <p:nvPicPr>
            <p:cNvPr id="7" name="图片 6" descr="文本, 徽标&#10;&#10;描述已自动生成">
              <a:extLst>
                <a:ext uri="{FF2B5EF4-FFF2-40B4-BE49-F238E27FC236}">
                  <a16:creationId xmlns:a16="http://schemas.microsoft.com/office/drawing/2014/main" id="{A601E846-088C-437C-B3CD-37AEF0B73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280" y="2919319"/>
              <a:ext cx="1333779" cy="1334255"/>
            </a:xfrm>
            <a:prstGeom prst="rect">
              <a:avLst/>
            </a:prstGeom>
          </p:spPr>
        </p:pic>
        <p:pic>
          <p:nvPicPr>
            <p:cNvPr id="9" name="图片 8">
              <a:extLst>
                <a:ext uri="{FF2B5EF4-FFF2-40B4-BE49-F238E27FC236}">
                  <a16:creationId xmlns:a16="http://schemas.microsoft.com/office/drawing/2014/main" id="{A6EB533E-B1D5-4025-95FD-04DDCFAFC1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85" y="4072687"/>
              <a:ext cx="4901994" cy="567571"/>
            </a:xfrm>
            <a:prstGeom prst="rect">
              <a:avLst/>
            </a:prstGeom>
          </p:spPr>
        </p:pic>
        <p:sp>
          <p:nvSpPr>
            <p:cNvPr id="12" name="文本框 11">
              <a:extLst>
                <a:ext uri="{FF2B5EF4-FFF2-40B4-BE49-F238E27FC236}">
                  <a16:creationId xmlns:a16="http://schemas.microsoft.com/office/drawing/2014/main" id="{DDFCB2E6-945F-43DD-8688-67F9675DBC52}"/>
                </a:ext>
              </a:extLst>
            </p:cNvPr>
            <p:cNvSpPr txBox="1"/>
            <p:nvPr/>
          </p:nvSpPr>
          <p:spPr>
            <a:xfrm>
              <a:off x="2105333" y="3255431"/>
              <a:ext cx="2735607" cy="707886"/>
            </a:xfrm>
            <a:prstGeom prst="rect">
              <a:avLst/>
            </a:prstGeom>
            <a:noFill/>
          </p:spPr>
          <p:txBody>
            <a:bodyPr wrap="square" rtlCol="0">
              <a:spAutoFit/>
            </a:bodyPr>
            <a:lstStyle/>
            <a:p>
              <a:pPr algn="ctr"/>
              <a:r>
                <a:rPr lang="en-US" altLang="zh-CN" sz="4000" b="1">
                  <a:solidFill>
                    <a:srgbClr val="CF161F"/>
                  </a:solidFill>
                </a:rPr>
                <a:t>CONTENT</a:t>
              </a:r>
              <a:endParaRPr lang="zh-CN" altLang="en-US" sz="4000" b="1">
                <a:solidFill>
                  <a:srgbClr val="CF161F"/>
                </a:solidFill>
              </a:endParaRPr>
            </a:p>
          </p:txBody>
        </p:sp>
        <p:sp>
          <p:nvSpPr>
            <p:cNvPr id="13" name="矩形 12">
              <a:extLst>
                <a:ext uri="{FF2B5EF4-FFF2-40B4-BE49-F238E27FC236}">
                  <a16:creationId xmlns:a16="http://schemas.microsoft.com/office/drawing/2014/main" id="{AA8B6B90-F234-4D15-B314-85AEC4EEA385}"/>
                </a:ext>
              </a:extLst>
            </p:cNvPr>
            <p:cNvSpPr/>
            <p:nvPr/>
          </p:nvSpPr>
          <p:spPr>
            <a:xfrm>
              <a:off x="276981" y="2611061"/>
              <a:ext cx="4754168" cy="131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7CCC51AB-7C04-4182-9861-6FA67100868D}"/>
                </a:ext>
              </a:extLst>
            </p:cNvPr>
            <p:cNvSpPr/>
            <p:nvPr/>
          </p:nvSpPr>
          <p:spPr>
            <a:xfrm>
              <a:off x="276981" y="4640258"/>
              <a:ext cx="4754168" cy="131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1732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Object Removal</a:t>
            </a:r>
            <a:endParaRPr lang="zh-CN" altLang="en-US"/>
          </a:p>
        </p:txBody>
      </p:sp>
      <p:sp>
        <p:nvSpPr>
          <p:cNvPr id="8" name="矩形: 圆角 7">
            <a:extLst>
              <a:ext uri="{FF2B5EF4-FFF2-40B4-BE49-F238E27FC236}">
                <a16:creationId xmlns:a16="http://schemas.microsoft.com/office/drawing/2014/main" id="{0934ADF6-E969-4902-829E-E7D7DCCB8183}"/>
              </a:ext>
            </a:extLst>
          </p:cNvPr>
          <p:cNvSpPr/>
          <p:nvPr/>
        </p:nvSpPr>
        <p:spPr>
          <a:xfrm>
            <a:off x="381000" y="1505884"/>
            <a:ext cx="5280009" cy="511317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9" name="文本框 18">
            <a:extLst>
              <a:ext uri="{FF2B5EF4-FFF2-40B4-BE49-F238E27FC236}">
                <a16:creationId xmlns:a16="http://schemas.microsoft.com/office/drawing/2014/main" id="{5CAB6704-4ABE-4D10-BCC9-EA4F28411A2F}"/>
              </a:ext>
            </a:extLst>
          </p:cNvPr>
          <p:cNvSpPr txBox="1"/>
          <p:nvPr/>
        </p:nvSpPr>
        <p:spPr>
          <a:xfrm>
            <a:off x="381000" y="799959"/>
            <a:ext cx="6986208"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Model and Set Network Capacity</a:t>
            </a:r>
          </a:p>
        </p:txBody>
      </p:sp>
      <p:sp>
        <p:nvSpPr>
          <p:cNvPr id="257" name="矩形 256">
            <a:extLst>
              <a:ext uri="{FF2B5EF4-FFF2-40B4-BE49-F238E27FC236}">
                <a16:creationId xmlns:a16="http://schemas.microsoft.com/office/drawing/2014/main" id="{E31607D3-7834-421A-A3A1-C89DF01BCB3D}"/>
              </a:ext>
            </a:extLst>
          </p:cNvPr>
          <p:cNvSpPr/>
          <p:nvPr/>
        </p:nvSpPr>
        <p:spPr>
          <a:xfrm>
            <a:off x="647699" y="1735300"/>
            <a:ext cx="4486276" cy="4687426"/>
          </a:xfrm>
          <a:custGeom>
            <a:avLst/>
            <a:gdLst>
              <a:gd name="connsiteX0" fmla="*/ 0 w 4486276"/>
              <a:gd name="connsiteY0" fmla="*/ 0 h 4687426"/>
              <a:gd name="connsiteX1" fmla="*/ 650510 w 4486276"/>
              <a:gd name="connsiteY1" fmla="*/ 0 h 4687426"/>
              <a:gd name="connsiteX2" fmla="*/ 1256157 w 4486276"/>
              <a:gd name="connsiteY2" fmla="*/ 0 h 4687426"/>
              <a:gd name="connsiteX3" fmla="*/ 1816942 w 4486276"/>
              <a:gd name="connsiteY3" fmla="*/ 0 h 4687426"/>
              <a:gd name="connsiteX4" fmla="*/ 2332864 w 4486276"/>
              <a:gd name="connsiteY4" fmla="*/ 0 h 4687426"/>
              <a:gd name="connsiteX5" fmla="*/ 2759060 w 4486276"/>
              <a:gd name="connsiteY5" fmla="*/ 0 h 4687426"/>
              <a:gd name="connsiteX6" fmla="*/ 3409570 w 4486276"/>
              <a:gd name="connsiteY6" fmla="*/ 0 h 4687426"/>
              <a:gd name="connsiteX7" fmla="*/ 3925492 w 4486276"/>
              <a:gd name="connsiteY7" fmla="*/ 0 h 4687426"/>
              <a:gd name="connsiteX8" fmla="*/ 4486276 w 4486276"/>
              <a:gd name="connsiteY8" fmla="*/ 0 h 4687426"/>
              <a:gd name="connsiteX9" fmla="*/ 4486276 w 4486276"/>
              <a:gd name="connsiteY9" fmla="*/ 632803 h 4687426"/>
              <a:gd name="connsiteX10" fmla="*/ 4486276 w 4486276"/>
              <a:gd name="connsiteY10" fmla="*/ 1218731 h 4687426"/>
              <a:gd name="connsiteX11" fmla="*/ 4486276 w 4486276"/>
              <a:gd name="connsiteY11" fmla="*/ 1851533 h 4687426"/>
              <a:gd name="connsiteX12" fmla="*/ 4486276 w 4486276"/>
              <a:gd name="connsiteY12" fmla="*/ 2531210 h 4687426"/>
              <a:gd name="connsiteX13" fmla="*/ 4486276 w 4486276"/>
              <a:gd name="connsiteY13" fmla="*/ 3023390 h 4687426"/>
              <a:gd name="connsiteX14" fmla="*/ 4486276 w 4486276"/>
              <a:gd name="connsiteY14" fmla="*/ 3656192 h 4687426"/>
              <a:gd name="connsiteX15" fmla="*/ 4486276 w 4486276"/>
              <a:gd name="connsiteY15" fmla="*/ 4148372 h 4687426"/>
              <a:gd name="connsiteX16" fmla="*/ 4486276 w 4486276"/>
              <a:gd name="connsiteY16" fmla="*/ 4687426 h 4687426"/>
              <a:gd name="connsiteX17" fmla="*/ 3970354 w 4486276"/>
              <a:gd name="connsiteY17" fmla="*/ 4687426 h 4687426"/>
              <a:gd name="connsiteX18" fmla="*/ 3319844 w 4486276"/>
              <a:gd name="connsiteY18" fmla="*/ 4687426 h 4687426"/>
              <a:gd name="connsiteX19" fmla="*/ 2893648 w 4486276"/>
              <a:gd name="connsiteY19" fmla="*/ 4687426 h 4687426"/>
              <a:gd name="connsiteX20" fmla="*/ 2288001 w 4486276"/>
              <a:gd name="connsiteY20" fmla="*/ 4687426 h 4687426"/>
              <a:gd name="connsiteX21" fmla="*/ 1861805 w 4486276"/>
              <a:gd name="connsiteY21" fmla="*/ 4687426 h 4687426"/>
              <a:gd name="connsiteX22" fmla="*/ 1256157 w 4486276"/>
              <a:gd name="connsiteY22" fmla="*/ 4687426 h 4687426"/>
              <a:gd name="connsiteX23" fmla="*/ 605647 w 4486276"/>
              <a:gd name="connsiteY23" fmla="*/ 4687426 h 4687426"/>
              <a:gd name="connsiteX24" fmla="*/ 0 w 4486276"/>
              <a:gd name="connsiteY24" fmla="*/ 4687426 h 4687426"/>
              <a:gd name="connsiteX25" fmla="*/ 0 w 4486276"/>
              <a:gd name="connsiteY25" fmla="*/ 4054623 h 4687426"/>
              <a:gd name="connsiteX26" fmla="*/ 0 w 4486276"/>
              <a:gd name="connsiteY26" fmla="*/ 3421821 h 4687426"/>
              <a:gd name="connsiteX27" fmla="*/ 0 w 4486276"/>
              <a:gd name="connsiteY27" fmla="*/ 2742144 h 4687426"/>
              <a:gd name="connsiteX28" fmla="*/ 0 w 4486276"/>
              <a:gd name="connsiteY28" fmla="*/ 2203090 h 4687426"/>
              <a:gd name="connsiteX29" fmla="*/ 0 w 4486276"/>
              <a:gd name="connsiteY29" fmla="*/ 1710910 h 4687426"/>
              <a:gd name="connsiteX30" fmla="*/ 0 w 4486276"/>
              <a:gd name="connsiteY30" fmla="*/ 1124982 h 4687426"/>
              <a:gd name="connsiteX31" fmla="*/ 0 w 4486276"/>
              <a:gd name="connsiteY31" fmla="*/ 0 h 46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6276" h="4687426" extrusionOk="0">
                <a:moveTo>
                  <a:pt x="0" y="0"/>
                </a:moveTo>
                <a:cubicBezTo>
                  <a:pt x="280500" y="-56881"/>
                  <a:pt x="461230" y="32252"/>
                  <a:pt x="650510" y="0"/>
                </a:cubicBezTo>
                <a:cubicBezTo>
                  <a:pt x="839790" y="-32252"/>
                  <a:pt x="969813" y="19577"/>
                  <a:pt x="1256157" y="0"/>
                </a:cubicBezTo>
                <a:cubicBezTo>
                  <a:pt x="1542501" y="-19577"/>
                  <a:pt x="1663448" y="6783"/>
                  <a:pt x="1816942" y="0"/>
                </a:cubicBezTo>
                <a:cubicBezTo>
                  <a:pt x="1970437" y="-6783"/>
                  <a:pt x="2158854" y="34917"/>
                  <a:pt x="2332864" y="0"/>
                </a:cubicBezTo>
                <a:cubicBezTo>
                  <a:pt x="2506874" y="-34917"/>
                  <a:pt x="2640260" y="24443"/>
                  <a:pt x="2759060" y="0"/>
                </a:cubicBezTo>
                <a:cubicBezTo>
                  <a:pt x="2877860" y="-24443"/>
                  <a:pt x="3263923" y="45318"/>
                  <a:pt x="3409570" y="0"/>
                </a:cubicBezTo>
                <a:cubicBezTo>
                  <a:pt x="3555217" y="-45318"/>
                  <a:pt x="3783647" y="1333"/>
                  <a:pt x="3925492" y="0"/>
                </a:cubicBezTo>
                <a:cubicBezTo>
                  <a:pt x="4067337" y="-1333"/>
                  <a:pt x="4351579" y="56051"/>
                  <a:pt x="4486276" y="0"/>
                </a:cubicBezTo>
                <a:cubicBezTo>
                  <a:pt x="4513784" y="305211"/>
                  <a:pt x="4429990" y="374484"/>
                  <a:pt x="4486276" y="632803"/>
                </a:cubicBezTo>
                <a:cubicBezTo>
                  <a:pt x="4542562" y="891122"/>
                  <a:pt x="4437264" y="991197"/>
                  <a:pt x="4486276" y="1218731"/>
                </a:cubicBezTo>
                <a:cubicBezTo>
                  <a:pt x="4535288" y="1446265"/>
                  <a:pt x="4453007" y="1550108"/>
                  <a:pt x="4486276" y="1851533"/>
                </a:cubicBezTo>
                <a:cubicBezTo>
                  <a:pt x="4519545" y="2152958"/>
                  <a:pt x="4419388" y="2265334"/>
                  <a:pt x="4486276" y="2531210"/>
                </a:cubicBezTo>
                <a:cubicBezTo>
                  <a:pt x="4553164" y="2797086"/>
                  <a:pt x="4474864" y="2834387"/>
                  <a:pt x="4486276" y="3023390"/>
                </a:cubicBezTo>
                <a:cubicBezTo>
                  <a:pt x="4497688" y="3212393"/>
                  <a:pt x="4424563" y="3378861"/>
                  <a:pt x="4486276" y="3656192"/>
                </a:cubicBezTo>
                <a:cubicBezTo>
                  <a:pt x="4547989" y="3933523"/>
                  <a:pt x="4435989" y="3930979"/>
                  <a:pt x="4486276" y="4148372"/>
                </a:cubicBezTo>
                <a:cubicBezTo>
                  <a:pt x="4536563" y="4365765"/>
                  <a:pt x="4473219" y="4431584"/>
                  <a:pt x="4486276" y="4687426"/>
                </a:cubicBezTo>
                <a:cubicBezTo>
                  <a:pt x="4322347" y="4694372"/>
                  <a:pt x="4085619" y="4671886"/>
                  <a:pt x="3970354" y="4687426"/>
                </a:cubicBezTo>
                <a:cubicBezTo>
                  <a:pt x="3855089" y="4702966"/>
                  <a:pt x="3476882" y="4647583"/>
                  <a:pt x="3319844" y="4687426"/>
                </a:cubicBezTo>
                <a:cubicBezTo>
                  <a:pt x="3162806" y="4727269"/>
                  <a:pt x="3062022" y="4676874"/>
                  <a:pt x="2893648" y="4687426"/>
                </a:cubicBezTo>
                <a:cubicBezTo>
                  <a:pt x="2725274" y="4697978"/>
                  <a:pt x="2445712" y="4627637"/>
                  <a:pt x="2288001" y="4687426"/>
                </a:cubicBezTo>
                <a:cubicBezTo>
                  <a:pt x="2130290" y="4747215"/>
                  <a:pt x="1982661" y="4645915"/>
                  <a:pt x="1861805" y="4687426"/>
                </a:cubicBezTo>
                <a:cubicBezTo>
                  <a:pt x="1740949" y="4728937"/>
                  <a:pt x="1388663" y="4668069"/>
                  <a:pt x="1256157" y="4687426"/>
                </a:cubicBezTo>
                <a:cubicBezTo>
                  <a:pt x="1123651" y="4706783"/>
                  <a:pt x="876473" y="4636908"/>
                  <a:pt x="605647" y="4687426"/>
                </a:cubicBezTo>
                <a:cubicBezTo>
                  <a:pt x="334821" y="4737944"/>
                  <a:pt x="302470" y="4648216"/>
                  <a:pt x="0" y="4687426"/>
                </a:cubicBezTo>
                <a:cubicBezTo>
                  <a:pt x="-43346" y="4514387"/>
                  <a:pt x="43944" y="4288873"/>
                  <a:pt x="0" y="4054623"/>
                </a:cubicBezTo>
                <a:cubicBezTo>
                  <a:pt x="-43944" y="3820373"/>
                  <a:pt x="27577" y="3638320"/>
                  <a:pt x="0" y="3421821"/>
                </a:cubicBezTo>
                <a:cubicBezTo>
                  <a:pt x="-27577" y="3205322"/>
                  <a:pt x="39033" y="2996994"/>
                  <a:pt x="0" y="2742144"/>
                </a:cubicBezTo>
                <a:cubicBezTo>
                  <a:pt x="-39033" y="2487294"/>
                  <a:pt x="5893" y="2316116"/>
                  <a:pt x="0" y="2203090"/>
                </a:cubicBezTo>
                <a:cubicBezTo>
                  <a:pt x="-5893" y="2090064"/>
                  <a:pt x="24448" y="1941831"/>
                  <a:pt x="0" y="1710910"/>
                </a:cubicBezTo>
                <a:cubicBezTo>
                  <a:pt x="-24448" y="1479989"/>
                  <a:pt x="47237" y="1414972"/>
                  <a:pt x="0" y="1124982"/>
                </a:cubicBezTo>
                <a:cubicBezTo>
                  <a:pt x="-47237" y="834992"/>
                  <a:pt x="57908" y="409506"/>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7472167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820ABDC-7C67-4B57-9A22-A2CE95085384}"/>
              </a:ext>
            </a:extLst>
          </p:cNvPr>
          <p:cNvPicPr>
            <a:picLocks noChangeAspect="1"/>
          </p:cNvPicPr>
          <p:nvPr/>
        </p:nvPicPr>
        <p:blipFill>
          <a:blip r:embed="rId3"/>
          <a:stretch>
            <a:fillRect/>
          </a:stretch>
        </p:blipFill>
        <p:spPr>
          <a:xfrm>
            <a:off x="1669925" y="1801642"/>
            <a:ext cx="2441823" cy="4621084"/>
          </a:xfrm>
          <a:prstGeom prst="rect">
            <a:avLst/>
          </a:prstGeom>
        </p:spPr>
      </p:pic>
      <p:sp>
        <p:nvSpPr>
          <p:cNvPr id="10" name="矩形: 圆角 9">
            <a:extLst>
              <a:ext uri="{FF2B5EF4-FFF2-40B4-BE49-F238E27FC236}">
                <a16:creationId xmlns:a16="http://schemas.microsoft.com/office/drawing/2014/main" id="{F73F7DFE-395E-4D8F-A75B-652BDE993572}"/>
              </a:ext>
            </a:extLst>
          </p:cNvPr>
          <p:cNvSpPr/>
          <p:nvPr/>
        </p:nvSpPr>
        <p:spPr>
          <a:xfrm>
            <a:off x="5838825" y="1505883"/>
            <a:ext cx="6080108" cy="511317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1" name="文本框 10">
            <a:extLst>
              <a:ext uri="{FF2B5EF4-FFF2-40B4-BE49-F238E27FC236}">
                <a16:creationId xmlns:a16="http://schemas.microsoft.com/office/drawing/2014/main" id="{A1B2BFF9-CDC0-4590-87D0-EFFBDCB6008B}"/>
              </a:ext>
            </a:extLst>
          </p:cNvPr>
          <p:cNvSpPr txBox="1"/>
          <p:nvPr/>
        </p:nvSpPr>
        <p:spPr>
          <a:xfrm>
            <a:off x="6180121" y="2221809"/>
            <a:ext cx="5545154" cy="2215991"/>
          </a:xfrm>
          <a:prstGeom prst="rect">
            <a:avLst/>
          </a:prstGeom>
          <a:noFill/>
        </p:spPr>
        <p:txBody>
          <a:bodyPr wrap="square">
            <a:spAutoFit/>
          </a:bodyPr>
          <a:lstStyle/>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connect each node to k nodes in their lower layers. In this slide, k equals to 2. The edges have unit capacity.</a:t>
            </a:r>
          </a:p>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add s1, s2 at the top and t at the bottom. And make </a:t>
            </a:r>
            <a:r>
              <a:rPr lang="en-US" altLang="zh-CN" sz="2300">
                <a:solidFill>
                  <a:srgbClr val="333333"/>
                </a:solidFill>
                <a:latin typeface="Droid Serif"/>
                <a:sym typeface="微软雅黑" panose="020B0503020204020204" pitchFamily="34" charset="-122"/>
              </a:rPr>
              <a:t>wide connection</a:t>
            </a:r>
            <a:endParaRPr lang="en-US" altLang="zh-CN" sz="2300" dirty="0">
              <a:solidFill>
                <a:srgbClr val="333333"/>
              </a:solidFill>
              <a:latin typeface="Droid Serif"/>
              <a:sym typeface="微软雅黑" panose="020B0503020204020204" pitchFamily="34" charset="-122"/>
            </a:endParaRPr>
          </a:p>
        </p:txBody>
      </p:sp>
      <p:sp>
        <p:nvSpPr>
          <p:cNvPr id="12" name="文本框 11">
            <a:extLst>
              <a:ext uri="{FF2B5EF4-FFF2-40B4-BE49-F238E27FC236}">
                <a16:creationId xmlns:a16="http://schemas.microsoft.com/office/drawing/2014/main" id="{BB6016A8-1799-4018-BF80-49278829B4B9}"/>
              </a:ext>
            </a:extLst>
          </p:cNvPr>
          <p:cNvSpPr txBox="1"/>
          <p:nvPr/>
        </p:nvSpPr>
        <p:spPr>
          <a:xfrm>
            <a:off x="7373127" y="1624289"/>
            <a:ext cx="3011504" cy="523220"/>
          </a:xfrm>
          <a:prstGeom prst="rect">
            <a:avLst/>
          </a:prstGeom>
          <a:noFill/>
        </p:spPr>
        <p:txBody>
          <a:bodyPr wrap="square" rtlCol="0">
            <a:spAutoFit/>
          </a:bodyPr>
          <a:lstStyle/>
          <a:p>
            <a:pPr algn="ctr"/>
            <a:r>
              <a:rPr lang="en-US" altLang="zh-CN" sz="2800" b="1" kern="0">
                <a:solidFill>
                  <a:schemeClr val="accent1"/>
                </a:solidFill>
                <a:latin typeface="微软雅黑" panose="020B0503020204020204" pitchFamily="34" charset="-122"/>
                <a:ea typeface="微软雅黑" panose="020B0503020204020204" pitchFamily="34" charset="-122"/>
              </a:rPr>
              <a:t>Modeling step</a:t>
            </a:r>
            <a:endParaRPr lang="zh-CN" altLang="en-US" sz="2800" b="1" kern="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5316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Object Removal</a:t>
            </a:r>
            <a:endParaRPr lang="zh-CN" altLang="en-US"/>
          </a:p>
        </p:txBody>
      </p:sp>
      <p:sp>
        <p:nvSpPr>
          <p:cNvPr id="8" name="矩形: 圆角 7">
            <a:extLst>
              <a:ext uri="{FF2B5EF4-FFF2-40B4-BE49-F238E27FC236}">
                <a16:creationId xmlns:a16="http://schemas.microsoft.com/office/drawing/2014/main" id="{0934ADF6-E969-4902-829E-E7D7DCCB8183}"/>
              </a:ext>
            </a:extLst>
          </p:cNvPr>
          <p:cNvSpPr/>
          <p:nvPr/>
        </p:nvSpPr>
        <p:spPr>
          <a:xfrm>
            <a:off x="381000" y="1505884"/>
            <a:ext cx="5280009" cy="511317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9" name="文本框 18">
            <a:extLst>
              <a:ext uri="{FF2B5EF4-FFF2-40B4-BE49-F238E27FC236}">
                <a16:creationId xmlns:a16="http://schemas.microsoft.com/office/drawing/2014/main" id="{5CAB6704-4ABE-4D10-BCC9-EA4F28411A2F}"/>
              </a:ext>
            </a:extLst>
          </p:cNvPr>
          <p:cNvSpPr txBox="1"/>
          <p:nvPr/>
        </p:nvSpPr>
        <p:spPr>
          <a:xfrm>
            <a:off x="381000" y="799959"/>
            <a:ext cx="6986208"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Model and Set Network Capacity</a:t>
            </a:r>
          </a:p>
        </p:txBody>
      </p:sp>
      <p:sp>
        <p:nvSpPr>
          <p:cNvPr id="257" name="矩形 256">
            <a:extLst>
              <a:ext uri="{FF2B5EF4-FFF2-40B4-BE49-F238E27FC236}">
                <a16:creationId xmlns:a16="http://schemas.microsoft.com/office/drawing/2014/main" id="{E31607D3-7834-421A-A3A1-C89DF01BCB3D}"/>
              </a:ext>
            </a:extLst>
          </p:cNvPr>
          <p:cNvSpPr/>
          <p:nvPr/>
        </p:nvSpPr>
        <p:spPr>
          <a:xfrm>
            <a:off x="647699" y="1735300"/>
            <a:ext cx="4486276" cy="4687426"/>
          </a:xfrm>
          <a:custGeom>
            <a:avLst/>
            <a:gdLst>
              <a:gd name="connsiteX0" fmla="*/ 0 w 4486276"/>
              <a:gd name="connsiteY0" fmla="*/ 0 h 4687426"/>
              <a:gd name="connsiteX1" fmla="*/ 650510 w 4486276"/>
              <a:gd name="connsiteY1" fmla="*/ 0 h 4687426"/>
              <a:gd name="connsiteX2" fmla="*/ 1256157 w 4486276"/>
              <a:gd name="connsiteY2" fmla="*/ 0 h 4687426"/>
              <a:gd name="connsiteX3" fmla="*/ 1816942 w 4486276"/>
              <a:gd name="connsiteY3" fmla="*/ 0 h 4687426"/>
              <a:gd name="connsiteX4" fmla="*/ 2332864 w 4486276"/>
              <a:gd name="connsiteY4" fmla="*/ 0 h 4687426"/>
              <a:gd name="connsiteX5" fmla="*/ 2759060 w 4486276"/>
              <a:gd name="connsiteY5" fmla="*/ 0 h 4687426"/>
              <a:gd name="connsiteX6" fmla="*/ 3409570 w 4486276"/>
              <a:gd name="connsiteY6" fmla="*/ 0 h 4687426"/>
              <a:gd name="connsiteX7" fmla="*/ 3925492 w 4486276"/>
              <a:gd name="connsiteY7" fmla="*/ 0 h 4687426"/>
              <a:gd name="connsiteX8" fmla="*/ 4486276 w 4486276"/>
              <a:gd name="connsiteY8" fmla="*/ 0 h 4687426"/>
              <a:gd name="connsiteX9" fmla="*/ 4486276 w 4486276"/>
              <a:gd name="connsiteY9" fmla="*/ 632803 h 4687426"/>
              <a:gd name="connsiteX10" fmla="*/ 4486276 w 4486276"/>
              <a:gd name="connsiteY10" fmla="*/ 1218731 h 4687426"/>
              <a:gd name="connsiteX11" fmla="*/ 4486276 w 4486276"/>
              <a:gd name="connsiteY11" fmla="*/ 1851533 h 4687426"/>
              <a:gd name="connsiteX12" fmla="*/ 4486276 w 4486276"/>
              <a:gd name="connsiteY12" fmla="*/ 2531210 h 4687426"/>
              <a:gd name="connsiteX13" fmla="*/ 4486276 w 4486276"/>
              <a:gd name="connsiteY13" fmla="*/ 3023390 h 4687426"/>
              <a:gd name="connsiteX14" fmla="*/ 4486276 w 4486276"/>
              <a:gd name="connsiteY14" fmla="*/ 3656192 h 4687426"/>
              <a:gd name="connsiteX15" fmla="*/ 4486276 w 4486276"/>
              <a:gd name="connsiteY15" fmla="*/ 4148372 h 4687426"/>
              <a:gd name="connsiteX16" fmla="*/ 4486276 w 4486276"/>
              <a:gd name="connsiteY16" fmla="*/ 4687426 h 4687426"/>
              <a:gd name="connsiteX17" fmla="*/ 3970354 w 4486276"/>
              <a:gd name="connsiteY17" fmla="*/ 4687426 h 4687426"/>
              <a:gd name="connsiteX18" fmla="*/ 3319844 w 4486276"/>
              <a:gd name="connsiteY18" fmla="*/ 4687426 h 4687426"/>
              <a:gd name="connsiteX19" fmla="*/ 2893648 w 4486276"/>
              <a:gd name="connsiteY19" fmla="*/ 4687426 h 4687426"/>
              <a:gd name="connsiteX20" fmla="*/ 2288001 w 4486276"/>
              <a:gd name="connsiteY20" fmla="*/ 4687426 h 4687426"/>
              <a:gd name="connsiteX21" fmla="*/ 1861805 w 4486276"/>
              <a:gd name="connsiteY21" fmla="*/ 4687426 h 4687426"/>
              <a:gd name="connsiteX22" fmla="*/ 1256157 w 4486276"/>
              <a:gd name="connsiteY22" fmla="*/ 4687426 h 4687426"/>
              <a:gd name="connsiteX23" fmla="*/ 605647 w 4486276"/>
              <a:gd name="connsiteY23" fmla="*/ 4687426 h 4687426"/>
              <a:gd name="connsiteX24" fmla="*/ 0 w 4486276"/>
              <a:gd name="connsiteY24" fmla="*/ 4687426 h 4687426"/>
              <a:gd name="connsiteX25" fmla="*/ 0 w 4486276"/>
              <a:gd name="connsiteY25" fmla="*/ 4054623 h 4687426"/>
              <a:gd name="connsiteX26" fmla="*/ 0 w 4486276"/>
              <a:gd name="connsiteY26" fmla="*/ 3421821 h 4687426"/>
              <a:gd name="connsiteX27" fmla="*/ 0 w 4486276"/>
              <a:gd name="connsiteY27" fmla="*/ 2742144 h 4687426"/>
              <a:gd name="connsiteX28" fmla="*/ 0 w 4486276"/>
              <a:gd name="connsiteY28" fmla="*/ 2203090 h 4687426"/>
              <a:gd name="connsiteX29" fmla="*/ 0 w 4486276"/>
              <a:gd name="connsiteY29" fmla="*/ 1710910 h 4687426"/>
              <a:gd name="connsiteX30" fmla="*/ 0 w 4486276"/>
              <a:gd name="connsiteY30" fmla="*/ 1124982 h 4687426"/>
              <a:gd name="connsiteX31" fmla="*/ 0 w 4486276"/>
              <a:gd name="connsiteY31" fmla="*/ 0 h 46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6276" h="4687426" extrusionOk="0">
                <a:moveTo>
                  <a:pt x="0" y="0"/>
                </a:moveTo>
                <a:cubicBezTo>
                  <a:pt x="280500" y="-56881"/>
                  <a:pt x="461230" y="32252"/>
                  <a:pt x="650510" y="0"/>
                </a:cubicBezTo>
                <a:cubicBezTo>
                  <a:pt x="839790" y="-32252"/>
                  <a:pt x="969813" y="19577"/>
                  <a:pt x="1256157" y="0"/>
                </a:cubicBezTo>
                <a:cubicBezTo>
                  <a:pt x="1542501" y="-19577"/>
                  <a:pt x="1663448" y="6783"/>
                  <a:pt x="1816942" y="0"/>
                </a:cubicBezTo>
                <a:cubicBezTo>
                  <a:pt x="1970437" y="-6783"/>
                  <a:pt x="2158854" y="34917"/>
                  <a:pt x="2332864" y="0"/>
                </a:cubicBezTo>
                <a:cubicBezTo>
                  <a:pt x="2506874" y="-34917"/>
                  <a:pt x="2640260" y="24443"/>
                  <a:pt x="2759060" y="0"/>
                </a:cubicBezTo>
                <a:cubicBezTo>
                  <a:pt x="2877860" y="-24443"/>
                  <a:pt x="3263923" y="45318"/>
                  <a:pt x="3409570" y="0"/>
                </a:cubicBezTo>
                <a:cubicBezTo>
                  <a:pt x="3555217" y="-45318"/>
                  <a:pt x="3783647" y="1333"/>
                  <a:pt x="3925492" y="0"/>
                </a:cubicBezTo>
                <a:cubicBezTo>
                  <a:pt x="4067337" y="-1333"/>
                  <a:pt x="4351579" y="56051"/>
                  <a:pt x="4486276" y="0"/>
                </a:cubicBezTo>
                <a:cubicBezTo>
                  <a:pt x="4513784" y="305211"/>
                  <a:pt x="4429990" y="374484"/>
                  <a:pt x="4486276" y="632803"/>
                </a:cubicBezTo>
                <a:cubicBezTo>
                  <a:pt x="4542562" y="891122"/>
                  <a:pt x="4437264" y="991197"/>
                  <a:pt x="4486276" y="1218731"/>
                </a:cubicBezTo>
                <a:cubicBezTo>
                  <a:pt x="4535288" y="1446265"/>
                  <a:pt x="4453007" y="1550108"/>
                  <a:pt x="4486276" y="1851533"/>
                </a:cubicBezTo>
                <a:cubicBezTo>
                  <a:pt x="4519545" y="2152958"/>
                  <a:pt x="4419388" y="2265334"/>
                  <a:pt x="4486276" y="2531210"/>
                </a:cubicBezTo>
                <a:cubicBezTo>
                  <a:pt x="4553164" y="2797086"/>
                  <a:pt x="4474864" y="2834387"/>
                  <a:pt x="4486276" y="3023390"/>
                </a:cubicBezTo>
                <a:cubicBezTo>
                  <a:pt x="4497688" y="3212393"/>
                  <a:pt x="4424563" y="3378861"/>
                  <a:pt x="4486276" y="3656192"/>
                </a:cubicBezTo>
                <a:cubicBezTo>
                  <a:pt x="4547989" y="3933523"/>
                  <a:pt x="4435989" y="3930979"/>
                  <a:pt x="4486276" y="4148372"/>
                </a:cubicBezTo>
                <a:cubicBezTo>
                  <a:pt x="4536563" y="4365765"/>
                  <a:pt x="4473219" y="4431584"/>
                  <a:pt x="4486276" y="4687426"/>
                </a:cubicBezTo>
                <a:cubicBezTo>
                  <a:pt x="4322347" y="4694372"/>
                  <a:pt x="4085619" y="4671886"/>
                  <a:pt x="3970354" y="4687426"/>
                </a:cubicBezTo>
                <a:cubicBezTo>
                  <a:pt x="3855089" y="4702966"/>
                  <a:pt x="3476882" y="4647583"/>
                  <a:pt x="3319844" y="4687426"/>
                </a:cubicBezTo>
                <a:cubicBezTo>
                  <a:pt x="3162806" y="4727269"/>
                  <a:pt x="3062022" y="4676874"/>
                  <a:pt x="2893648" y="4687426"/>
                </a:cubicBezTo>
                <a:cubicBezTo>
                  <a:pt x="2725274" y="4697978"/>
                  <a:pt x="2445712" y="4627637"/>
                  <a:pt x="2288001" y="4687426"/>
                </a:cubicBezTo>
                <a:cubicBezTo>
                  <a:pt x="2130290" y="4747215"/>
                  <a:pt x="1982661" y="4645915"/>
                  <a:pt x="1861805" y="4687426"/>
                </a:cubicBezTo>
                <a:cubicBezTo>
                  <a:pt x="1740949" y="4728937"/>
                  <a:pt x="1388663" y="4668069"/>
                  <a:pt x="1256157" y="4687426"/>
                </a:cubicBezTo>
                <a:cubicBezTo>
                  <a:pt x="1123651" y="4706783"/>
                  <a:pt x="876473" y="4636908"/>
                  <a:pt x="605647" y="4687426"/>
                </a:cubicBezTo>
                <a:cubicBezTo>
                  <a:pt x="334821" y="4737944"/>
                  <a:pt x="302470" y="4648216"/>
                  <a:pt x="0" y="4687426"/>
                </a:cubicBezTo>
                <a:cubicBezTo>
                  <a:pt x="-43346" y="4514387"/>
                  <a:pt x="43944" y="4288873"/>
                  <a:pt x="0" y="4054623"/>
                </a:cubicBezTo>
                <a:cubicBezTo>
                  <a:pt x="-43944" y="3820373"/>
                  <a:pt x="27577" y="3638320"/>
                  <a:pt x="0" y="3421821"/>
                </a:cubicBezTo>
                <a:cubicBezTo>
                  <a:pt x="-27577" y="3205322"/>
                  <a:pt x="39033" y="2996994"/>
                  <a:pt x="0" y="2742144"/>
                </a:cubicBezTo>
                <a:cubicBezTo>
                  <a:pt x="-39033" y="2487294"/>
                  <a:pt x="5893" y="2316116"/>
                  <a:pt x="0" y="2203090"/>
                </a:cubicBezTo>
                <a:cubicBezTo>
                  <a:pt x="-5893" y="2090064"/>
                  <a:pt x="24448" y="1941831"/>
                  <a:pt x="0" y="1710910"/>
                </a:cubicBezTo>
                <a:cubicBezTo>
                  <a:pt x="-24448" y="1479989"/>
                  <a:pt x="47237" y="1414972"/>
                  <a:pt x="0" y="1124982"/>
                </a:cubicBezTo>
                <a:cubicBezTo>
                  <a:pt x="-47237" y="834992"/>
                  <a:pt x="57908" y="409506"/>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7472167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2E8557B-EB23-408A-88C3-E6855A484756}"/>
              </a:ext>
            </a:extLst>
          </p:cNvPr>
          <p:cNvPicPr>
            <a:picLocks noChangeAspect="1"/>
          </p:cNvPicPr>
          <p:nvPr/>
        </p:nvPicPr>
        <p:blipFill>
          <a:blip r:embed="rId3"/>
          <a:stretch>
            <a:fillRect/>
          </a:stretch>
        </p:blipFill>
        <p:spPr>
          <a:xfrm>
            <a:off x="896200" y="2147509"/>
            <a:ext cx="3913369" cy="4107420"/>
          </a:xfrm>
          <a:prstGeom prst="rect">
            <a:avLst/>
          </a:prstGeom>
        </p:spPr>
      </p:pic>
      <p:sp>
        <p:nvSpPr>
          <p:cNvPr id="12" name="矩形: 圆角 11">
            <a:extLst>
              <a:ext uri="{FF2B5EF4-FFF2-40B4-BE49-F238E27FC236}">
                <a16:creationId xmlns:a16="http://schemas.microsoft.com/office/drawing/2014/main" id="{17B7817F-1A79-4C39-813A-0014DC405AE9}"/>
              </a:ext>
            </a:extLst>
          </p:cNvPr>
          <p:cNvSpPr/>
          <p:nvPr/>
        </p:nvSpPr>
        <p:spPr>
          <a:xfrm>
            <a:off x="5838825" y="1505883"/>
            <a:ext cx="6080108" cy="511317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3" name="文本框 12">
            <a:extLst>
              <a:ext uri="{FF2B5EF4-FFF2-40B4-BE49-F238E27FC236}">
                <a16:creationId xmlns:a16="http://schemas.microsoft.com/office/drawing/2014/main" id="{B35D9DC0-BC1D-4ACE-8BF0-34EF564F83B2}"/>
              </a:ext>
            </a:extLst>
          </p:cNvPr>
          <p:cNvSpPr txBox="1"/>
          <p:nvPr/>
        </p:nvSpPr>
        <p:spPr>
          <a:xfrm>
            <a:off x="6180121" y="2221809"/>
            <a:ext cx="5545154" cy="3277820"/>
          </a:xfrm>
          <a:prstGeom prst="rect">
            <a:avLst/>
          </a:prstGeom>
          <a:noFill/>
        </p:spPr>
        <p:txBody>
          <a:bodyPr wrap="square">
            <a:spAutoFit/>
          </a:bodyPr>
          <a:lstStyle/>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connect each node to k nodes in their lower layers. In this slide, k equals to 2. The edges have unit capacity.</a:t>
            </a:r>
          </a:p>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add s1, s2 at the top and t at the bottom. And make wide connection</a:t>
            </a:r>
          </a:p>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split each node in original graph into two nodes and add an edge with unit capacity </a:t>
            </a:r>
            <a:r>
              <a:rPr lang="en-US" altLang="zh-CN" sz="2300">
                <a:solidFill>
                  <a:srgbClr val="333333"/>
                </a:solidFill>
                <a:latin typeface="Droid Serif"/>
                <a:sym typeface="微软雅黑" panose="020B0503020204020204" pitchFamily="34" charset="-122"/>
              </a:rPr>
              <a:t>between them</a:t>
            </a:r>
            <a:endParaRPr lang="en-US" altLang="zh-CN" sz="2300" dirty="0">
              <a:solidFill>
                <a:srgbClr val="333333"/>
              </a:solidFill>
              <a:latin typeface="Droid Serif"/>
              <a:sym typeface="微软雅黑" panose="020B0503020204020204" pitchFamily="34" charset="-122"/>
            </a:endParaRPr>
          </a:p>
        </p:txBody>
      </p:sp>
      <p:sp>
        <p:nvSpPr>
          <p:cNvPr id="14" name="文本框 13">
            <a:extLst>
              <a:ext uri="{FF2B5EF4-FFF2-40B4-BE49-F238E27FC236}">
                <a16:creationId xmlns:a16="http://schemas.microsoft.com/office/drawing/2014/main" id="{2F2B5D45-A855-45FD-89F4-1EF75C4D2764}"/>
              </a:ext>
            </a:extLst>
          </p:cNvPr>
          <p:cNvSpPr txBox="1"/>
          <p:nvPr/>
        </p:nvSpPr>
        <p:spPr>
          <a:xfrm>
            <a:off x="7373127" y="1624289"/>
            <a:ext cx="3011504" cy="523220"/>
          </a:xfrm>
          <a:prstGeom prst="rect">
            <a:avLst/>
          </a:prstGeom>
          <a:noFill/>
        </p:spPr>
        <p:txBody>
          <a:bodyPr wrap="square" rtlCol="0">
            <a:spAutoFit/>
          </a:bodyPr>
          <a:lstStyle/>
          <a:p>
            <a:pPr algn="ctr"/>
            <a:r>
              <a:rPr lang="en-US" altLang="zh-CN" sz="2800" b="1" kern="0">
                <a:solidFill>
                  <a:schemeClr val="accent1"/>
                </a:solidFill>
                <a:latin typeface="微软雅黑" panose="020B0503020204020204" pitchFamily="34" charset="-122"/>
                <a:ea typeface="微软雅黑" panose="020B0503020204020204" pitchFamily="34" charset="-122"/>
              </a:rPr>
              <a:t>Modeling step</a:t>
            </a:r>
            <a:endParaRPr lang="zh-CN" altLang="en-US" sz="2800" b="1" kern="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2151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Object Removal</a:t>
            </a:r>
            <a:endParaRPr lang="zh-CN" altLang="en-US"/>
          </a:p>
        </p:txBody>
      </p:sp>
      <p:sp>
        <p:nvSpPr>
          <p:cNvPr id="8" name="矩形: 圆角 7">
            <a:extLst>
              <a:ext uri="{FF2B5EF4-FFF2-40B4-BE49-F238E27FC236}">
                <a16:creationId xmlns:a16="http://schemas.microsoft.com/office/drawing/2014/main" id="{0934ADF6-E969-4902-829E-E7D7DCCB8183}"/>
              </a:ext>
            </a:extLst>
          </p:cNvPr>
          <p:cNvSpPr/>
          <p:nvPr/>
        </p:nvSpPr>
        <p:spPr>
          <a:xfrm>
            <a:off x="381000" y="1505884"/>
            <a:ext cx="5280009" cy="511317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9" name="文本框 18">
            <a:extLst>
              <a:ext uri="{FF2B5EF4-FFF2-40B4-BE49-F238E27FC236}">
                <a16:creationId xmlns:a16="http://schemas.microsoft.com/office/drawing/2014/main" id="{5CAB6704-4ABE-4D10-BCC9-EA4F28411A2F}"/>
              </a:ext>
            </a:extLst>
          </p:cNvPr>
          <p:cNvSpPr txBox="1"/>
          <p:nvPr/>
        </p:nvSpPr>
        <p:spPr>
          <a:xfrm>
            <a:off x="381000" y="799959"/>
            <a:ext cx="6986208" cy="584775"/>
          </a:xfrm>
          <a:prstGeom prst="rect">
            <a:avLst/>
          </a:prstGeom>
          <a:noFill/>
        </p:spPr>
        <p:txBody>
          <a:bodyPr wrap="none" rtlCol="0">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Model and Set Network Capacity</a:t>
            </a:r>
          </a:p>
        </p:txBody>
      </p:sp>
      <p:sp>
        <p:nvSpPr>
          <p:cNvPr id="257" name="矩形 256">
            <a:extLst>
              <a:ext uri="{FF2B5EF4-FFF2-40B4-BE49-F238E27FC236}">
                <a16:creationId xmlns:a16="http://schemas.microsoft.com/office/drawing/2014/main" id="{E31607D3-7834-421A-A3A1-C89DF01BCB3D}"/>
              </a:ext>
            </a:extLst>
          </p:cNvPr>
          <p:cNvSpPr/>
          <p:nvPr/>
        </p:nvSpPr>
        <p:spPr>
          <a:xfrm>
            <a:off x="647699" y="1735300"/>
            <a:ext cx="4486276" cy="4687426"/>
          </a:xfrm>
          <a:custGeom>
            <a:avLst/>
            <a:gdLst>
              <a:gd name="connsiteX0" fmla="*/ 0 w 4486276"/>
              <a:gd name="connsiteY0" fmla="*/ 0 h 4687426"/>
              <a:gd name="connsiteX1" fmla="*/ 650510 w 4486276"/>
              <a:gd name="connsiteY1" fmla="*/ 0 h 4687426"/>
              <a:gd name="connsiteX2" fmla="*/ 1256157 w 4486276"/>
              <a:gd name="connsiteY2" fmla="*/ 0 h 4687426"/>
              <a:gd name="connsiteX3" fmla="*/ 1816942 w 4486276"/>
              <a:gd name="connsiteY3" fmla="*/ 0 h 4687426"/>
              <a:gd name="connsiteX4" fmla="*/ 2332864 w 4486276"/>
              <a:gd name="connsiteY4" fmla="*/ 0 h 4687426"/>
              <a:gd name="connsiteX5" fmla="*/ 2759060 w 4486276"/>
              <a:gd name="connsiteY5" fmla="*/ 0 h 4687426"/>
              <a:gd name="connsiteX6" fmla="*/ 3409570 w 4486276"/>
              <a:gd name="connsiteY6" fmla="*/ 0 h 4687426"/>
              <a:gd name="connsiteX7" fmla="*/ 3925492 w 4486276"/>
              <a:gd name="connsiteY7" fmla="*/ 0 h 4687426"/>
              <a:gd name="connsiteX8" fmla="*/ 4486276 w 4486276"/>
              <a:gd name="connsiteY8" fmla="*/ 0 h 4687426"/>
              <a:gd name="connsiteX9" fmla="*/ 4486276 w 4486276"/>
              <a:gd name="connsiteY9" fmla="*/ 632803 h 4687426"/>
              <a:gd name="connsiteX10" fmla="*/ 4486276 w 4486276"/>
              <a:gd name="connsiteY10" fmla="*/ 1218731 h 4687426"/>
              <a:gd name="connsiteX11" fmla="*/ 4486276 w 4486276"/>
              <a:gd name="connsiteY11" fmla="*/ 1851533 h 4687426"/>
              <a:gd name="connsiteX12" fmla="*/ 4486276 w 4486276"/>
              <a:gd name="connsiteY12" fmla="*/ 2531210 h 4687426"/>
              <a:gd name="connsiteX13" fmla="*/ 4486276 w 4486276"/>
              <a:gd name="connsiteY13" fmla="*/ 3023390 h 4687426"/>
              <a:gd name="connsiteX14" fmla="*/ 4486276 w 4486276"/>
              <a:gd name="connsiteY14" fmla="*/ 3656192 h 4687426"/>
              <a:gd name="connsiteX15" fmla="*/ 4486276 w 4486276"/>
              <a:gd name="connsiteY15" fmla="*/ 4148372 h 4687426"/>
              <a:gd name="connsiteX16" fmla="*/ 4486276 w 4486276"/>
              <a:gd name="connsiteY16" fmla="*/ 4687426 h 4687426"/>
              <a:gd name="connsiteX17" fmla="*/ 3970354 w 4486276"/>
              <a:gd name="connsiteY17" fmla="*/ 4687426 h 4687426"/>
              <a:gd name="connsiteX18" fmla="*/ 3319844 w 4486276"/>
              <a:gd name="connsiteY18" fmla="*/ 4687426 h 4687426"/>
              <a:gd name="connsiteX19" fmla="*/ 2893648 w 4486276"/>
              <a:gd name="connsiteY19" fmla="*/ 4687426 h 4687426"/>
              <a:gd name="connsiteX20" fmla="*/ 2288001 w 4486276"/>
              <a:gd name="connsiteY20" fmla="*/ 4687426 h 4687426"/>
              <a:gd name="connsiteX21" fmla="*/ 1861805 w 4486276"/>
              <a:gd name="connsiteY21" fmla="*/ 4687426 h 4687426"/>
              <a:gd name="connsiteX22" fmla="*/ 1256157 w 4486276"/>
              <a:gd name="connsiteY22" fmla="*/ 4687426 h 4687426"/>
              <a:gd name="connsiteX23" fmla="*/ 605647 w 4486276"/>
              <a:gd name="connsiteY23" fmla="*/ 4687426 h 4687426"/>
              <a:gd name="connsiteX24" fmla="*/ 0 w 4486276"/>
              <a:gd name="connsiteY24" fmla="*/ 4687426 h 4687426"/>
              <a:gd name="connsiteX25" fmla="*/ 0 w 4486276"/>
              <a:gd name="connsiteY25" fmla="*/ 4054623 h 4687426"/>
              <a:gd name="connsiteX26" fmla="*/ 0 w 4486276"/>
              <a:gd name="connsiteY26" fmla="*/ 3421821 h 4687426"/>
              <a:gd name="connsiteX27" fmla="*/ 0 w 4486276"/>
              <a:gd name="connsiteY27" fmla="*/ 2742144 h 4687426"/>
              <a:gd name="connsiteX28" fmla="*/ 0 w 4486276"/>
              <a:gd name="connsiteY28" fmla="*/ 2203090 h 4687426"/>
              <a:gd name="connsiteX29" fmla="*/ 0 w 4486276"/>
              <a:gd name="connsiteY29" fmla="*/ 1710910 h 4687426"/>
              <a:gd name="connsiteX30" fmla="*/ 0 w 4486276"/>
              <a:gd name="connsiteY30" fmla="*/ 1124982 h 4687426"/>
              <a:gd name="connsiteX31" fmla="*/ 0 w 4486276"/>
              <a:gd name="connsiteY31" fmla="*/ 0 h 46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6276" h="4687426" extrusionOk="0">
                <a:moveTo>
                  <a:pt x="0" y="0"/>
                </a:moveTo>
                <a:cubicBezTo>
                  <a:pt x="280500" y="-56881"/>
                  <a:pt x="461230" y="32252"/>
                  <a:pt x="650510" y="0"/>
                </a:cubicBezTo>
                <a:cubicBezTo>
                  <a:pt x="839790" y="-32252"/>
                  <a:pt x="969813" y="19577"/>
                  <a:pt x="1256157" y="0"/>
                </a:cubicBezTo>
                <a:cubicBezTo>
                  <a:pt x="1542501" y="-19577"/>
                  <a:pt x="1663448" y="6783"/>
                  <a:pt x="1816942" y="0"/>
                </a:cubicBezTo>
                <a:cubicBezTo>
                  <a:pt x="1970437" y="-6783"/>
                  <a:pt x="2158854" y="34917"/>
                  <a:pt x="2332864" y="0"/>
                </a:cubicBezTo>
                <a:cubicBezTo>
                  <a:pt x="2506874" y="-34917"/>
                  <a:pt x="2640260" y="24443"/>
                  <a:pt x="2759060" y="0"/>
                </a:cubicBezTo>
                <a:cubicBezTo>
                  <a:pt x="2877860" y="-24443"/>
                  <a:pt x="3263923" y="45318"/>
                  <a:pt x="3409570" y="0"/>
                </a:cubicBezTo>
                <a:cubicBezTo>
                  <a:pt x="3555217" y="-45318"/>
                  <a:pt x="3783647" y="1333"/>
                  <a:pt x="3925492" y="0"/>
                </a:cubicBezTo>
                <a:cubicBezTo>
                  <a:pt x="4067337" y="-1333"/>
                  <a:pt x="4351579" y="56051"/>
                  <a:pt x="4486276" y="0"/>
                </a:cubicBezTo>
                <a:cubicBezTo>
                  <a:pt x="4513784" y="305211"/>
                  <a:pt x="4429990" y="374484"/>
                  <a:pt x="4486276" y="632803"/>
                </a:cubicBezTo>
                <a:cubicBezTo>
                  <a:pt x="4542562" y="891122"/>
                  <a:pt x="4437264" y="991197"/>
                  <a:pt x="4486276" y="1218731"/>
                </a:cubicBezTo>
                <a:cubicBezTo>
                  <a:pt x="4535288" y="1446265"/>
                  <a:pt x="4453007" y="1550108"/>
                  <a:pt x="4486276" y="1851533"/>
                </a:cubicBezTo>
                <a:cubicBezTo>
                  <a:pt x="4519545" y="2152958"/>
                  <a:pt x="4419388" y="2265334"/>
                  <a:pt x="4486276" y="2531210"/>
                </a:cubicBezTo>
                <a:cubicBezTo>
                  <a:pt x="4553164" y="2797086"/>
                  <a:pt x="4474864" y="2834387"/>
                  <a:pt x="4486276" y="3023390"/>
                </a:cubicBezTo>
                <a:cubicBezTo>
                  <a:pt x="4497688" y="3212393"/>
                  <a:pt x="4424563" y="3378861"/>
                  <a:pt x="4486276" y="3656192"/>
                </a:cubicBezTo>
                <a:cubicBezTo>
                  <a:pt x="4547989" y="3933523"/>
                  <a:pt x="4435989" y="3930979"/>
                  <a:pt x="4486276" y="4148372"/>
                </a:cubicBezTo>
                <a:cubicBezTo>
                  <a:pt x="4536563" y="4365765"/>
                  <a:pt x="4473219" y="4431584"/>
                  <a:pt x="4486276" y="4687426"/>
                </a:cubicBezTo>
                <a:cubicBezTo>
                  <a:pt x="4322347" y="4694372"/>
                  <a:pt x="4085619" y="4671886"/>
                  <a:pt x="3970354" y="4687426"/>
                </a:cubicBezTo>
                <a:cubicBezTo>
                  <a:pt x="3855089" y="4702966"/>
                  <a:pt x="3476882" y="4647583"/>
                  <a:pt x="3319844" y="4687426"/>
                </a:cubicBezTo>
                <a:cubicBezTo>
                  <a:pt x="3162806" y="4727269"/>
                  <a:pt x="3062022" y="4676874"/>
                  <a:pt x="2893648" y="4687426"/>
                </a:cubicBezTo>
                <a:cubicBezTo>
                  <a:pt x="2725274" y="4697978"/>
                  <a:pt x="2445712" y="4627637"/>
                  <a:pt x="2288001" y="4687426"/>
                </a:cubicBezTo>
                <a:cubicBezTo>
                  <a:pt x="2130290" y="4747215"/>
                  <a:pt x="1982661" y="4645915"/>
                  <a:pt x="1861805" y="4687426"/>
                </a:cubicBezTo>
                <a:cubicBezTo>
                  <a:pt x="1740949" y="4728937"/>
                  <a:pt x="1388663" y="4668069"/>
                  <a:pt x="1256157" y="4687426"/>
                </a:cubicBezTo>
                <a:cubicBezTo>
                  <a:pt x="1123651" y="4706783"/>
                  <a:pt x="876473" y="4636908"/>
                  <a:pt x="605647" y="4687426"/>
                </a:cubicBezTo>
                <a:cubicBezTo>
                  <a:pt x="334821" y="4737944"/>
                  <a:pt x="302470" y="4648216"/>
                  <a:pt x="0" y="4687426"/>
                </a:cubicBezTo>
                <a:cubicBezTo>
                  <a:pt x="-43346" y="4514387"/>
                  <a:pt x="43944" y="4288873"/>
                  <a:pt x="0" y="4054623"/>
                </a:cubicBezTo>
                <a:cubicBezTo>
                  <a:pt x="-43944" y="3820373"/>
                  <a:pt x="27577" y="3638320"/>
                  <a:pt x="0" y="3421821"/>
                </a:cubicBezTo>
                <a:cubicBezTo>
                  <a:pt x="-27577" y="3205322"/>
                  <a:pt x="39033" y="2996994"/>
                  <a:pt x="0" y="2742144"/>
                </a:cubicBezTo>
                <a:cubicBezTo>
                  <a:pt x="-39033" y="2487294"/>
                  <a:pt x="5893" y="2316116"/>
                  <a:pt x="0" y="2203090"/>
                </a:cubicBezTo>
                <a:cubicBezTo>
                  <a:pt x="-5893" y="2090064"/>
                  <a:pt x="24448" y="1941831"/>
                  <a:pt x="0" y="1710910"/>
                </a:cubicBezTo>
                <a:cubicBezTo>
                  <a:pt x="-24448" y="1479989"/>
                  <a:pt x="47237" y="1414972"/>
                  <a:pt x="0" y="1124982"/>
                </a:cubicBezTo>
                <a:cubicBezTo>
                  <a:pt x="-47237" y="834992"/>
                  <a:pt x="57908" y="409506"/>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7472167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圆角 258">
            <a:extLst>
              <a:ext uri="{FF2B5EF4-FFF2-40B4-BE49-F238E27FC236}">
                <a16:creationId xmlns:a16="http://schemas.microsoft.com/office/drawing/2014/main" id="{30C33A8D-C318-4BC8-9728-A031B2954744}"/>
              </a:ext>
            </a:extLst>
          </p:cNvPr>
          <p:cNvSpPr/>
          <p:nvPr/>
        </p:nvSpPr>
        <p:spPr>
          <a:xfrm>
            <a:off x="5838825" y="1505883"/>
            <a:ext cx="6080108" cy="511317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260" name="文本框 259">
            <a:extLst>
              <a:ext uri="{FF2B5EF4-FFF2-40B4-BE49-F238E27FC236}">
                <a16:creationId xmlns:a16="http://schemas.microsoft.com/office/drawing/2014/main" id="{A7BBA00F-034D-4D22-8115-C907429BA1E3}"/>
              </a:ext>
            </a:extLst>
          </p:cNvPr>
          <p:cNvSpPr txBox="1"/>
          <p:nvPr/>
        </p:nvSpPr>
        <p:spPr>
          <a:xfrm>
            <a:off x="6180121" y="2221809"/>
            <a:ext cx="5545154" cy="4708981"/>
          </a:xfrm>
          <a:prstGeom prst="rect">
            <a:avLst/>
          </a:prstGeom>
          <a:noFill/>
        </p:spPr>
        <p:txBody>
          <a:bodyPr wrap="square">
            <a:spAutoFit/>
          </a:bodyPr>
          <a:lstStyle/>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connect each node to k nodes in their lower layers. In this slide, k equals to 2. The edges have unit capacity.</a:t>
            </a:r>
          </a:p>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add s1, s2 at the top and t at the bottom. And make wide connection</a:t>
            </a:r>
          </a:p>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split each node in original graph into two nodes and add an edge with unit capacity between them</a:t>
            </a:r>
          </a:p>
          <a:p>
            <a:pPr marL="342900" indent="-342900">
              <a:buFont typeface="Wingdings" panose="05000000000000000000" pitchFamily="2" charset="2"/>
              <a:buChar char="p"/>
            </a:pPr>
            <a:r>
              <a:rPr lang="en-US" altLang="zh-CN" sz="2300" dirty="0">
                <a:solidFill>
                  <a:srgbClr val="333333"/>
                </a:solidFill>
                <a:latin typeface="Droid Serif"/>
                <a:sym typeface="微软雅黑" panose="020B0503020204020204" pitchFamily="34" charset="-122"/>
              </a:rPr>
              <a:t>all edges except (s1,s2) have unit capacity. cap(s1,s2)=min(width of mask,10)</a:t>
            </a:r>
          </a:p>
          <a:p>
            <a:endParaRPr lang="en-US" altLang="zh-CN" sz="2400" dirty="0">
              <a:solidFill>
                <a:srgbClr val="333333"/>
              </a:solidFill>
              <a:latin typeface="Droid Serif"/>
              <a:sym typeface="微软雅黑" panose="020B0503020204020204" pitchFamily="34" charset="-122"/>
            </a:endParaRPr>
          </a:p>
        </p:txBody>
      </p:sp>
      <p:sp>
        <p:nvSpPr>
          <p:cNvPr id="261" name="文本框 260">
            <a:extLst>
              <a:ext uri="{FF2B5EF4-FFF2-40B4-BE49-F238E27FC236}">
                <a16:creationId xmlns:a16="http://schemas.microsoft.com/office/drawing/2014/main" id="{B89819A7-0765-4A94-86FD-D2CCC94CEC08}"/>
              </a:ext>
            </a:extLst>
          </p:cNvPr>
          <p:cNvSpPr txBox="1"/>
          <p:nvPr/>
        </p:nvSpPr>
        <p:spPr>
          <a:xfrm>
            <a:off x="7373127" y="1624289"/>
            <a:ext cx="3011504" cy="523220"/>
          </a:xfrm>
          <a:prstGeom prst="rect">
            <a:avLst/>
          </a:prstGeom>
          <a:noFill/>
        </p:spPr>
        <p:txBody>
          <a:bodyPr wrap="square" rtlCol="0">
            <a:spAutoFit/>
          </a:bodyPr>
          <a:lstStyle/>
          <a:p>
            <a:pPr algn="ctr"/>
            <a:r>
              <a:rPr lang="en-US" altLang="zh-CN" sz="2800" b="1" kern="0">
                <a:solidFill>
                  <a:schemeClr val="accent1"/>
                </a:solidFill>
                <a:latin typeface="微软雅黑" panose="020B0503020204020204" pitchFamily="34" charset="-122"/>
                <a:ea typeface="微软雅黑" panose="020B0503020204020204" pitchFamily="34" charset="-122"/>
              </a:rPr>
              <a:t>Modeling step</a:t>
            </a:r>
            <a:endParaRPr lang="zh-CN" altLang="en-US" sz="2800" b="1" kern="0">
              <a:solidFill>
                <a:schemeClr val="accent1"/>
              </a:solidFill>
              <a:latin typeface="微软雅黑" panose="020B0503020204020204" pitchFamily="34" charset="-122"/>
              <a:ea typeface="微软雅黑" panose="020B0503020204020204" pitchFamily="34" charset="-122"/>
            </a:endParaRPr>
          </a:p>
        </p:txBody>
      </p:sp>
      <p:pic>
        <p:nvPicPr>
          <p:cNvPr id="10" name="图片 9" descr="图示&#10;&#10;描述已自动生成">
            <a:extLst>
              <a:ext uri="{FF2B5EF4-FFF2-40B4-BE49-F238E27FC236}">
                <a16:creationId xmlns:a16="http://schemas.microsoft.com/office/drawing/2014/main" id="{10F1E40C-641B-41FD-A0DA-67DE967A8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19" y="1885899"/>
            <a:ext cx="3981450" cy="4433127"/>
          </a:xfrm>
          <a:prstGeom prst="rect">
            <a:avLst/>
          </a:prstGeom>
        </p:spPr>
      </p:pic>
    </p:spTree>
    <p:extLst>
      <p:ext uri="{BB962C8B-B14F-4D97-AF65-F5344CB8AC3E}">
        <p14:creationId xmlns:p14="http://schemas.microsoft.com/office/powerpoint/2010/main" val="3274024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Object Removal</a:t>
            </a:r>
            <a:endParaRPr lang="zh-CN" altLang="en-US"/>
          </a:p>
        </p:txBody>
      </p:sp>
      <p:sp>
        <p:nvSpPr>
          <p:cNvPr id="8" name="矩形: 圆角 7">
            <a:extLst>
              <a:ext uri="{FF2B5EF4-FFF2-40B4-BE49-F238E27FC236}">
                <a16:creationId xmlns:a16="http://schemas.microsoft.com/office/drawing/2014/main" id="{0934ADF6-E969-4902-829E-E7D7DCCB8183}"/>
              </a:ext>
            </a:extLst>
          </p:cNvPr>
          <p:cNvSpPr/>
          <p:nvPr/>
        </p:nvSpPr>
        <p:spPr>
          <a:xfrm>
            <a:off x="6549369" y="1119065"/>
            <a:ext cx="5280009" cy="477691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9" name="文本框 18">
            <a:extLst>
              <a:ext uri="{FF2B5EF4-FFF2-40B4-BE49-F238E27FC236}">
                <a16:creationId xmlns:a16="http://schemas.microsoft.com/office/drawing/2014/main" id="{5CAB6704-4ABE-4D10-BCC9-EA4F28411A2F}"/>
              </a:ext>
            </a:extLst>
          </p:cNvPr>
          <p:cNvSpPr txBox="1"/>
          <p:nvPr/>
        </p:nvSpPr>
        <p:spPr>
          <a:xfrm>
            <a:off x="531046" y="881189"/>
            <a:ext cx="4663457" cy="743986"/>
          </a:xfrm>
          <a:prstGeom prst="rect">
            <a:avLst/>
          </a:prstGeom>
          <a:noFill/>
        </p:spPr>
        <p:txBody>
          <a:bodyPr wrap="none" rtlCol="0">
            <a:spAutoFit/>
          </a:bodyPr>
          <a:lstStyle/>
          <a:p>
            <a:pPr algn="ctr">
              <a:lnSpc>
                <a:spcPct val="150000"/>
              </a:lnSpc>
            </a:pPr>
            <a:r>
              <a:rPr lang="en-US" altLang="zh-CN" sz="3200" b="1" kern="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Calculate Energy Map</a:t>
            </a:r>
          </a:p>
        </p:txBody>
      </p:sp>
      <p:sp>
        <p:nvSpPr>
          <p:cNvPr id="257" name="矩形 256">
            <a:extLst>
              <a:ext uri="{FF2B5EF4-FFF2-40B4-BE49-F238E27FC236}">
                <a16:creationId xmlns:a16="http://schemas.microsoft.com/office/drawing/2014/main" id="{E31607D3-7834-421A-A3A1-C89DF01BCB3D}"/>
              </a:ext>
            </a:extLst>
          </p:cNvPr>
          <p:cNvSpPr/>
          <p:nvPr/>
        </p:nvSpPr>
        <p:spPr>
          <a:xfrm>
            <a:off x="6924002" y="1357188"/>
            <a:ext cx="4486276" cy="4255925"/>
          </a:xfrm>
          <a:custGeom>
            <a:avLst/>
            <a:gdLst>
              <a:gd name="connsiteX0" fmla="*/ 0 w 4486276"/>
              <a:gd name="connsiteY0" fmla="*/ 0 h 4255925"/>
              <a:gd name="connsiteX1" fmla="*/ 650510 w 4486276"/>
              <a:gd name="connsiteY1" fmla="*/ 0 h 4255925"/>
              <a:gd name="connsiteX2" fmla="*/ 1256157 w 4486276"/>
              <a:gd name="connsiteY2" fmla="*/ 0 h 4255925"/>
              <a:gd name="connsiteX3" fmla="*/ 1816942 w 4486276"/>
              <a:gd name="connsiteY3" fmla="*/ 0 h 4255925"/>
              <a:gd name="connsiteX4" fmla="*/ 2332864 w 4486276"/>
              <a:gd name="connsiteY4" fmla="*/ 0 h 4255925"/>
              <a:gd name="connsiteX5" fmla="*/ 2759060 w 4486276"/>
              <a:gd name="connsiteY5" fmla="*/ 0 h 4255925"/>
              <a:gd name="connsiteX6" fmla="*/ 3409570 w 4486276"/>
              <a:gd name="connsiteY6" fmla="*/ 0 h 4255925"/>
              <a:gd name="connsiteX7" fmla="*/ 3925492 w 4486276"/>
              <a:gd name="connsiteY7" fmla="*/ 0 h 4255925"/>
              <a:gd name="connsiteX8" fmla="*/ 4486276 w 4486276"/>
              <a:gd name="connsiteY8" fmla="*/ 0 h 4255925"/>
              <a:gd name="connsiteX9" fmla="*/ 4486276 w 4486276"/>
              <a:gd name="connsiteY9" fmla="*/ 574550 h 4255925"/>
              <a:gd name="connsiteX10" fmla="*/ 4486276 w 4486276"/>
              <a:gd name="connsiteY10" fmla="*/ 1106541 h 4255925"/>
              <a:gd name="connsiteX11" fmla="*/ 4486276 w 4486276"/>
              <a:gd name="connsiteY11" fmla="*/ 1681090 h 4255925"/>
              <a:gd name="connsiteX12" fmla="*/ 4486276 w 4486276"/>
              <a:gd name="connsiteY12" fmla="*/ 2298200 h 4255925"/>
              <a:gd name="connsiteX13" fmla="*/ 4486276 w 4486276"/>
              <a:gd name="connsiteY13" fmla="*/ 2745072 h 4255925"/>
              <a:gd name="connsiteX14" fmla="*/ 4486276 w 4486276"/>
              <a:gd name="connsiteY14" fmla="*/ 3319622 h 4255925"/>
              <a:gd name="connsiteX15" fmla="*/ 4486276 w 4486276"/>
              <a:gd name="connsiteY15" fmla="*/ 3766494 h 4255925"/>
              <a:gd name="connsiteX16" fmla="*/ 4486276 w 4486276"/>
              <a:gd name="connsiteY16" fmla="*/ 4255925 h 4255925"/>
              <a:gd name="connsiteX17" fmla="*/ 3970354 w 4486276"/>
              <a:gd name="connsiteY17" fmla="*/ 4255925 h 4255925"/>
              <a:gd name="connsiteX18" fmla="*/ 3319844 w 4486276"/>
              <a:gd name="connsiteY18" fmla="*/ 4255925 h 4255925"/>
              <a:gd name="connsiteX19" fmla="*/ 2893648 w 4486276"/>
              <a:gd name="connsiteY19" fmla="*/ 4255925 h 4255925"/>
              <a:gd name="connsiteX20" fmla="*/ 2288001 w 4486276"/>
              <a:gd name="connsiteY20" fmla="*/ 4255925 h 4255925"/>
              <a:gd name="connsiteX21" fmla="*/ 1861805 w 4486276"/>
              <a:gd name="connsiteY21" fmla="*/ 4255925 h 4255925"/>
              <a:gd name="connsiteX22" fmla="*/ 1256157 w 4486276"/>
              <a:gd name="connsiteY22" fmla="*/ 4255925 h 4255925"/>
              <a:gd name="connsiteX23" fmla="*/ 605647 w 4486276"/>
              <a:gd name="connsiteY23" fmla="*/ 4255925 h 4255925"/>
              <a:gd name="connsiteX24" fmla="*/ 0 w 4486276"/>
              <a:gd name="connsiteY24" fmla="*/ 4255925 h 4255925"/>
              <a:gd name="connsiteX25" fmla="*/ 0 w 4486276"/>
              <a:gd name="connsiteY25" fmla="*/ 3681375 h 4255925"/>
              <a:gd name="connsiteX26" fmla="*/ 0 w 4486276"/>
              <a:gd name="connsiteY26" fmla="*/ 3106825 h 4255925"/>
              <a:gd name="connsiteX27" fmla="*/ 0 w 4486276"/>
              <a:gd name="connsiteY27" fmla="*/ 2489716 h 4255925"/>
              <a:gd name="connsiteX28" fmla="*/ 0 w 4486276"/>
              <a:gd name="connsiteY28" fmla="*/ 2000285 h 4255925"/>
              <a:gd name="connsiteX29" fmla="*/ 0 w 4486276"/>
              <a:gd name="connsiteY29" fmla="*/ 1553413 h 4255925"/>
              <a:gd name="connsiteX30" fmla="*/ 0 w 4486276"/>
              <a:gd name="connsiteY30" fmla="*/ 1021422 h 4255925"/>
              <a:gd name="connsiteX31" fmla="*/ 0 w 4486276"/>
              <a:gd name="connsiteY31" fmla="*/ 0 h 42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6276" h="4255925" extrusionOk="0">
                <a:moveTo>
                  <a:pt x="0" y="0"/>
                </a:moveTo>
                <a:cubicBezTo>
                  <a:pt x="280500" y="-56881"/>
                  <a:pt x="461230" y="32252"/>
                  <a:pt x="650510" y="0"/>
                </a:cubicBezTo>
                <a:cubicBezTo>
                  <a:pt x="839790" y="-32252"/>
                  <a:pt x="969813" y="19577"/>
                  <a:pt x="1256157" y="0"/>
                </a:cubicBezTo>
                <a:cubicBezTo>
                  <a:pt x="1542501" y="-19577"/>
                  <a:pt x="1663448" y="6783"/>
                  <a:pt x="1816942" y="0"/>
                </a:cubicBezTo>
                <a:cubicBezTo>
                  <a:pt x="1970437" y="-6783"/>
                  <a:pt x="2158854" y="34917"/>
                  <a:pt x="2332864" y="0"/>
                </a:cubicBezTo>
                <a:cubicBezTo>
                  <a:pt x="2506874" y="-34917"/>
                  <a:pt x="2640260" y="24443"/>
                  <a:pt x="2759060" y="0"/>
                </a:cubicBezTo>
                <a:cubicBezTo>
                  <a:pt x="2877860" y="-24443"/>
                  <a:pt x="3263923" y="45318"/>
                  <a:pt x="3409570" y="0"/>
                </a:cubicBezTo>
                <a:cubicBezTo>
                  <a:pt x="3555217" y="-45318"/>
                  <a:pt x="3783647" y="1333"/>
                  <a:pt x="3925492" y="0"/>
                </a:cubicBezTo>
                <a:cubicBezTo>
                  <a:pt x="4067337" y="-1333"/>
                  <a:pt x="4351579" y="56051"/>
                  <a:pt x="4486276" y="0"/>
                </a:cubicBezTo>
                <a:cubicBezTo>
                  <a:pt x="4514193" y="194311"/>
                  <a:pt x="4431118" y="291241"/>
                  <a:pt x="4486276" y="574550"/>
                </a:cubicBezTo>
                <a:cubicBezTo>
                  <a:pt x="4541434" y="857859"/>
                  <a:pt x="4461447" y="881278"/>
                  <a:pt x="4486276" y="1106541"/>
                </a:cubicBezTo>
                <a:cubicBezTo>
                  <a:pt x="4511105" y="1331804"/>
                  <a:pt x="4435539" y="1507368"/>
                  <a:pt x="4486276" y="1681090"/>
                </a:cubicBezTo>
                <a:cubicBezTo>
                  <a:pt x="4537013" y="1854812"/>
                  <a:pt x="4484066" y="2048233"/>
                  <a:pt x="4486276" y="2298200"/>
                </a:cubicBezTo>
                <a:cubicBezTo>
                  <a:pt x="4488486" y="2548167"/>
                  <a:pt x="4475923" y="2557859"/>
                  <a:pt x="4486276" y="2745072"/>
                </a:cubicBezTo>
                <a:cubicBezTo>
                  <a:pt x="4496629" y="2932285"/>
                  <a:pt x="4484726" y="3152411"/>
                  <a:pt x="4486276" y="3319622"/>
                </a:cubicBezTo>
                <a:cubicBezTo>
                  <a:pt x="4487826" y="3486833"/>
                  <a:pt x="4484027" y="3561882"/>
                  <a:pt x="4486276" y="3766494"/>
                </a:cubicBezTo>
                <a:cubicBezTo>
                  <a:pt x="4488525" y="3971106"/>
                  <a:pt x="4439298" y="4088799"/>
                  <a:pt x="4486276" y="4255925"/>
                </a:cubicBezTo>
                <a:cubicBezTo>
                  <a:pt x="4322347" y="4262871"/>
                  <a:pt x="4085619" y="4240385"/>
                  <a:pt x="3970354" y="4255925"/>
                </a:cubicBezTo>
                <a:cubicBezTo>
                  <a:pt x="3855089" y="4271465"/>
                  <a:pt x="3476882" y="4216082"/>
                  <a:pt x="3319844" y="4255925"/>
                </a:cubicBezTo>
                <a:cubicBezTo>
                  <a:pt x="3162806" y="4295768"/>
                  <a:pt x="3062022" y="4245373"/>
                  <a:pt x="2893648" y="4255925"/>
                </a:cubicBezTo>
                <a:cubicBezTo>
                  <a:pt x="2725274" y="4266477"/>
                  <a:pt x="2445712" y="4196136"/>
                  <a:pt x="2288001" y="4255925"/>
                </a:cubicBezTo>
                <a:cubicBezTo>
                  <a:pt x="2130290" y="4315714"/>
                  <a:pt x="1982661" y="4214414"/>
                  <a:pt x="1861805" y="4255925"/>
                </a:cubicBezTo>
                <a:cubicBezTo>
                  <a:pt x="1740949" y="4297436"/>
                  <a:pt x="1388663" y="4236568"/>
                  <a:pt x="1256157" y="4255925"/>
                </a:cubicBezTo>
                <a:cubicBezTo>
                  <a:pt x="1123651" y="4275282"/>
                  <a:pt x="876473" y="4205407"/>
                  <a:pt x="605647" y="4255925"/>
                </a:cubicBezTo>
                <a:cubicBezTo>
                  <a:pt x="334821" y="4306443"/>
                  <a:pt x="302470" y="4216715"/>
                  <a:pt x="0" y="4255925"/>
                </a:cubicBezTo>
                <a:cubicBezTo>
                  <a:pt x="-17950" y="4095693"/>
                  <a:pt x="41367" y="3901742"/>
                  <a:pt x="0" y="3681375"/>
                </a:cubicBezTo>
                <a:cubicBezTo>
                  <a:pt x="-41367" y="3461008"/>
                  <a:pt x="11155" y="3296731"/>
                  <a:pt x="0" y="3106825"/>
                </a:cubicBezTo>
                <a:cubicBezTo>
                  <a:pt x="-11155" y="2916919"/>
                  <a:pt x="31551" y="2663322"/>
                  <a:pt x="0" y="2489716"/>
                </a:cubicBezTo>
                <a:cubicBezTo>
                  <a:pt x="-31551" y="2316110"/>
                  <a:pt x="31679" y="2240680"/>
                  <a:pt x="0" y="2000285"/>
                </a:cubicBezTo>
                <a:cubicBezTo>
                  <a:pt x="-31679" y="1759890"/>
                  <a:pt x="14618" y="1727657"/>
                  <a:pt x="0" y="1553413"/>
                </a:cubicBezTo>
                <a:cubicBezTo>
                  <a:pt x="-14618" y="1379169"/>
                  <a:pt x="21200" y="1276721"/>
                  <a:pt x="0" y="1021422"/>
                </a:cubicBezTo>
                <a:cubicBezTo>
                  <a:pt x="-21200" y="766123"/>
                  <a:pt x="4023" y="405883"/>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7472167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圆角 258">
            <a:extLst>
              <a:ext uri="{FF2B5EF4-FFF2-40B4-BE49-F238E27FC236}">
                <a16:creationId xmlns:a16="http://schemas.microsoft.com/office/drawing/2014/main" id="{30C33A8D-C318-4BC8-9728-A031B2954744}"/>
              </a:ext>
            </a:extLst>
          </p:cNvPr>
          <p:cNvSpPr/>
          <p:nvPr/>
        </p:nvSpPr>
        <p:spPr>
          <a:xfrm>
            <a:off x="243575" y="1864219"/>
            <a:ext cx="6080108" cy="3885194"/>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261" name="文本框 260">
            <a:extLst>
              <a:ext uri="{FF2B5EF4-FFF2-40B4-BE49-F238E27FC236}">
                <a16:creationId xmlns:a16="http://schemas.microsoft.com/office/drawing/2014/main" id="{B89819A7-0765-4A94-86FD-D2CCC94CEC08}"/>
              </a:ext>
            </a:extLst>
          </p:cNvPr>
          <p:cNvSpPr txBox="1"/>
          <p:nvPr/>
        </p:nvSpPr>
        <p:spPr>
          <a:xfrm>
            <a:off x="1601181" y="2137533"/>
            <a:ext cx="3364893" cy="523220"/>
          </a:xfrm>
          <a:prstGeom prst="rect">
            <a:avLst/>
          </a:prstGeom>
          <a:noFill/>
        </p:spPr>
        <p:txBody>
          <a:bodyPr wrap="square" rtlCol="0">
            <a:spAutoFit/>
          </a:bodyPr>
          <a:lstStyle/>
          <a:p>
            <a:pPr algn="ctr"/>
            <a:r>
              <a:rPr lang="en-US" altLang="zh-CN" sz="2800" b="1" kern="0">
                <a:solidFill>
                  <a:schemeClr val="accent1"/>
                </a:solidFill>
                <a:latin typeface="微软雅黑" panose="020B0503020204020204" pitchFamily="34" charset="-122"/>
                <a:ea typeface="微软雅黑" panose="020B0503020204020204" pitchFamily="34" charset="-122"/>
              </a:rPr>
              <a:t>Calculation Step</a:t>
            </a:r>
            <a:endParaRPr lang="zh-CN" altLang="en-US" sz="2800" b="1" kern="0">
              <a:solidFill>
                <a:schemeClr val="accent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84C045D-B1F9-4CD2-A72A-C0A354183841}"/>
              </a:ext>
            </a:extLst>
          </p:cNvPr>
          <p:cNvPicPr>
            <a:picLocks noChangeAspect="1"/>
          </p:cNvPicPr>
          <p:nvPr/>
        </p:nvPicPr>
        <p:blipFill>
          <a:blip r:embed="rId3"/>
          <a:stretch>
            <a:fillRect/>
          </a:stretch>
        </p:blipFill>
        <p:spPr>
          <a:xfrm>
            <a:off x="7295547" y="1650571"/>
            <a:ext cx="1375014" cy="1375014"/>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A655F6D-457C-4F38-A6AA-52B8C6D1F9DD}"/>
                  </a:ext>
                </a:extLst>
              </p:cNvPr>
              <p:cNvSpPr txBox="1"/>
              <p:nvPr/>
            </p:nvSpPr>
            <p:spPr>
              <a:xfrm>
                <a:off x="7782857" y="2992898"/>
                <a:ext cx="40039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𝑥</m:t>
                          </m:r>
                        </m:sub>
                      </m:sSub>
                    </m:oMath>
                  </m:oMathPara>
                </a14:m>
                <a:endParaRPr lang="en-US" sz="2000"/>
              </a:p>
            </p:txBody>
          </p:sp>
        </mc:Choice>
        <mc:Fallback xmlns="">
          <p:sp>
            <p:nvSpPr>
              <p:cNvPr id="12" name="文本框 11">
                <a:extLst>
                  <a:ext uri="{FF2B5EF4-FFF2-40B4-BE49-F238E27FC236}">
                    <a16:creationId xmlns:a16="http://schemas.microsoft.com/office/drawing/2014/main" id="{8A655F6D-457C-4F38-A6AA-52B8C6D1F9DD}"/>
                  </a:ext>
                </a:extLst>
              </p:cNvPr>
              <p:cNvSpPr txBox="1">
                <a:spLocks noRot="1" noChangeAspect="1" noMove="1" noResize="1" noEditPoints="1" noAdjustHandles="1" noChangeArrowheads="1" noChangeShapeType="1" noTextEdit="1"/>
              </p:cNvSpPr>
              <p:nvPr/>
            </p:nvSpPr>
            <p:spPr>
              <a:xfrm>
                <a:off x="7782857" y="2992898"/>
                <a:ext cx="400393" cy="400110"/>
              </a:xfrm>
              <a:prstGeom prst="rect">
                <a:avLst/>
              </a:prstGeom>
              <a:blipFill>
                <a:blip r:embed="rId4"/>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B4B2577-117F-4166-BF26-CFBF13A53130}"/>
              </a:ext>
            </a:extLst>
          </p:cNvPr>
          <p:cNvPicPr>
            <a:picLocks noChangeAspect="1"/>
          </p:cNvPicPr>
          <p:nvPr/>
        </p:nvPicPr>
        <p:blipFill>
          <a:blip r:embed="rId5"/>
          <a:stretch>
            <a:fillRect/>
          </a:stretch>
        </p:blipFill>
        <p:spPr>
          <a:xfrm>
            <a:off x="7295546" y="3637953"/>
            <a:ext cx="1375013" cy="1375013"/>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85CDABA-6DCA-41D5-B0AC-68F01977BB9C}"/>
                  </a:ext>
                </a:extLst>
              </p:cNvPr>
              <p:cNvSpPr txBox="1"/>
              <p:nvPr/>
            </p:nvSpPr>
            <p:spPr>
              <a:xfrm>
                <a:off x="7776522" y="5112701"/>
                <a:ext cx="406728" cy="4242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𝑦</m:t>
                          </m:r>
                        </m:sub>
                      </m:sSub>
                    </m:oMath>
                  </m:oMathPara>
                </a14:m>
                <a:endParaRPr lang="en-US" sz="2000"/>
              </a:p>
            </p:txBody>
          </p:sp>
        </mc:Choice>
        <mc:Fallback xmlns="">
          <p:sp>
            <p:nvSpPr>
              <p:cNvPr id="14" name="文本框 13">
                <a:extLst>
                  <a:ext uri="{FF2B5EF4-FFF2-40B4-BE49-F238E27FC236}">
                    <a16:creationId xmlns:a16="http://schemas.microsoft.com/office/drawing/2014/main" id="{285CDABA-6DCA-41D5-B0AC-68F01977BB9C}"/>
                  </a:ext>
                </a:extLst>
              </p:cNvPr>
              <p:cNvSpPr txBox="1">
                <a:spLocks noRot="1" noChangeAspect="1" noMove="1" noResize="1" noEditPoints="1" noAdjustHandles="1" noChangeArrowheads="1" noChangeShapeType="1" noTextEdit="1"/>
              </p:cNvSpPr>
              <p:nvPr/>
            </p:nvSpPr>
            <p:spPr>
              <a:xfrm>
                <a:off x="7776522" y="5112701"/>
                <a:ext cx="406728" cy="424283"/>
              </a:xfrm>
              <a:prstGeom prst="rect">
                <a:avLst/>
              </a:prstGeom>
              <a:blipFill>
                <a:blip r:embed="rId6"/>
                <a:stretch>
                  <a:fillRect b="-5797"/>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7F4BD5D3-97A5-44DE-A662-0200E345AADA}"/>
              </a:ext>
            </a:extLst>
          </p:cNvPr>
          <p:cNvPicPr>
            <a:picLocks noChangeAspect="1"/>
          </p:cNvPicPr>
          <p:nvPr/>
        </p:nvPicPr>
        <p:blipFill>
          <a:blip r:embed="rId7"/>
          <a:stretch>
            <a:fillRect/>
          </a:stretch>
        </p:blipFill>
        <p:spPr>
          <a:xfrm>
            <a:off x="9121932" y="2149209"/>
            <a:ext cx="2054204" cy="2054204"/>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159BD1D-9E14-4EF5-82E6-52E9F7977788}"/>
                  </a:ext>
                </a:extLst>
              </p:cNvPr>
              <p:cNvSpPr txBox="1"/>
              <p:nvPr/>
            </p:nvSpPr>
            <p:spPr>
              <a:xfrm>
                <a:off x="9752109" y="4355856"/>
                <a:ext cx="79384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𝑟𝑒𝑑</m:t>
                          </m:r>
                        </m:sub>
                      </m:sSub>
                    </m:oMath>
                  </m:oMathPara>
                </a14:m>
                <a:endParaRPr lang="en-US" sz="2400"/>
              </a:p>
            </p:txBody>
          </p:sp>
        </mc:Choice>
        <mc:Fallback xmlns="">
          <p:sp>
            <p:nvSpPr>
              <p:cNvPr id="16" name="文本框 15">
                <a:extLst>
                  <a:ext uri="{FF2B5EF4-FFF2-40B4-BE49-F238E27FC236}">
                    <a16:creationId xmlns:a16="http://schemas.microsoft.com/office/drawing/2014/main" id="{4159BD1D-9E14-4EF5-82E6-52E9F7977788}"/>
                  </a:ext>
                </a:extLst>
              </p:cNvPr>
              <p:cNvSpPr txBox="1">
                <a:spLocks noRot="1" noChangeAspect="1" noMove="1" noResize="1" noEditPoints="1" noAdjustHandles="1" noChangeArrowheads="1" noChangeShapeType="1" noTextEdit="1"/>
              </p:cNvSpPr>
              <p:nvPr/>
            </p:nvSpPr>
            <p:spPr>
              <a:xfrm>
                <a:off x="9752109" y="4355856"/>
                <a:ext cx="793849" cy="461665"/>
              </a:xfrm>
              <a:prstGeom prst="rect">
                <a:avLst/>
              </a:prstGeom>
              <a:blipFill>
                <a:blip r:embed="rId8"/>
                <a:stretch>
                  <a:fillRect l="-769" b="-5333"/>
                </a:stretch>
              </a:blipFill>
            </p:spPr>
            <p:txBody>
              <a:bodyPr/>
              <a:lstStyle/>
              <a:p>
                <a:r>
                  <a:rPr lang="zh-CN" altLang="en-US">
                    <a:noFill/>
                  </a:rPr>
                  <a:t> </a:t>
                </a:r>
              </a:p>
            </p:txBody>
          </p:sp>
        </mc:Fallback>
      </mc:AlternateContent>
      <p:pic>
        <p:nvPicPr>
          <p:cNvPr id="3" name="图片 2" descr="文本, 信件&#10;&#10;描述已自动生成">
            <a:extLst>
              <a:ext uri="{FF2B5EF4-FFF2-40B4-BE49-F238E27FC236}">
                <a16:creationId xmlns:a16="http://schemas.microsoft.com/office/drawing/2014/main" id="{C4EBDB96-1538-4B48-8BD5-AFD513034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046" y="2934067"/>
            <a:ext cx="5505165" cy="2390775"/>
          </a:xfrm>
          <a:prstGeom prst="rect">
            <a:avLst/>
          </a:prstGeom>
        </p:spPr>
      </p:pic>
      <p:sp>
        <p:nvSpPr>
          <p:cNvPr id="7" name="矩形 6">
            <a:extLst>
              <a:ext uri="{FF2B5EF4-FFF2-40B4-BE49-F238E27FC236}">
                <a16:creationId xmlns:a16="http://schemas.microsoft.com/office/drawing/2014/main" id="{274F969F-8556-453C-AD4C-409B3E934D1D}"/>
              </a:ext>
            </a:extLst>
          </p:cNvPr>
          <p:cNvSpPr/>
          <p:nvPr/>
        </p:nvSpPr>
        <p:spPr>
          <a:xfrm>
            <a:off x="409196" y="2885656"/>
            <a:ext cx="5768454" cy="2520929"/>
          </a:xfrm>
          <a:custGeom>
            <a:avLst/>
            <a:gdLst>
              <a:gd name="connsiteX0" fmla="*/ 0 w 5768454"/>
              <a:gd name="connsiteY0" fmla="*/ 0 h 2520929"/>
              <a:gd name="connsiteX1" fmla="*/ 634530 w 5768454"/>
              <a:gd name="connsiteY1" fmla="*/ 0 h 2520929"/>
              <a:gd name="connsiteX2" fmla="*/ 1326744 w 5768454"/>
              <a:gd name="connsiteY2" fmla="*/ 0 h 2520929"/>
              <a:gd name="connsiteX3" fmla="*/ 1730536 w 5768454"/>
              <a:gd name="connsiteY3" fmla="*/ 0 h 2520929"/>
              <a:gd name="connsiteX4" fmla="*/ 2134328 w 5768454"/>
              <a:gd name="connsiteY4" fmla="*/ 0 h 2520929"/>
              <a:gd name="connsiteX5" fmla="*/ 2826542 w 5768454"/>
              <a:gd name="connsiteY5" fmla="*/ 0 h 2520929"/>
              <a:gd name="connsiteX6" fmla="*/ 3403388 w 5768454"/>
              <a:gd name="connsiteY6" fmla="*/ 0 h 2520929"/>
              <a:gd name="connsiteX7" fmla="*/ 3980233 w 5768454"/>
              <a:gd name="connsiteY7" fmla="*/ 0 h 2520929"/>
              <a:gd name="connsiteX8" fmla="*/ 4384025 w 5768454"/>
              <a:gd name="connsiteY8" fmla="*/ 0 h 2520929"/>
              <a:gd name="connsiteX9" fmla="*/ 5076240 w 5768454"/>
              <a:gd name="connsiteY9" fmla="*/ 0 h 2520929"/>
              <a:gd name="connsiteX10" fmla="*/ 5768454 w 5768454"/>
              <a:gd name="connsiteY10" fmla="*/ 0 h 2520929"/>
              <a:gd name="connsiteX11" fmla="*/ 5768454 w 5768454"/>
              <a:gd name="connsiteY11" fmla="*/ 478977 h 2520929"/>
              <a:gd name="connsiteX12" fmla="*/ 5768454 w 5768454"/>
              <a:gd name="connsiteY12" fmla="*/ 907534 h 2520929"/>
              <a:gd name="connsiteX13" fmla="*/ 5768454 w 5768454"/>
              <a:gd name="connsiteY13" fmla="*/ 1411720 h 2520929"/>
              <a:gd name="connsiteX14" fmla="*/ 5768454 w 5768454"/>
              <a:gd name="connsiteY14" fmla="*/ 1941115 h 2520929"/>
              <a:gd name="connsiteX15" fmla="*/ 5768454 w 5768454"/>
              <a:gd name="connsiteY15" fmla="*/ 2520929 h 2520929"/>
              <a:gd name="connsiteX16" fmla="*/ 5249293 w 5768454"/>
              <a:gd name="connsiteY16" fmla="*/ 2520929 h 2520929"/>
              <a:gd name="connsiteX17" fmla="*/ 4614763 w 5768454"/>
              <a:gd name="connsiteY17" fmla="*/ 2520929 h 2520929"/>
              <a:gd name="connsiteX18" fmla="*/ 3980233 w 5768454"/>
              <a:gd name="connsiteY18" fmla="*/ 2520929 h 2520929"/>
              <a:gd name="connsiteX19" fmla="*/ 3403388 w 5768454"/>
              <a:gd name="connsiteY19" fmla="*/ 2520929 h 2520929"/>
              <a:gd name="connsiteX20" fmla="*/ 2941912 w 5768454"/>
              <a:gd name="connsiteY20" fmla="*/ 2520929 h 2520929"/>
              <a:gd name="connsiteX21" fmla="*/ 2480435 w 5768454"/>
              <a:gd name="connsiteY21" fmla="*/ 2520929 h 2520929"/>
              <a:gd name="connsiteX22" fmla="*/ 1845905 w 5768454"/>
              <a:gd name="connsiteY22" fmla="*/ 2520929 h 2520929"/>
              <a:gd name="connsiteX23" fmla="*/ 1269060 w 5768454"/>
              <a:gd name="connsiteY23" fmla="*/ 2520929 h 2520929"/>
              <a:gd name="connsiteX24" fmla="*/ 576845 w 5768454"/>
              <a:gd name="connsiteY24" fmla="*/ 2520929 h 2520929"/>
              <a:gd name="connsiteX25" fmla="*/ 0 w 5768454"/>
              <a:gd name="connsiteY25" fmla="*/ 2520929 h 2520929"/>
              <a:gd name="connsiteX26" fmla="*/ 0 w 5768454"/>
              <a:gd name="connsiteY26" fmla="*/ 2092371 h 2520929"/>
              <a:gd name="connsiteX27" fmla="*/ 0 w 5768454"/>
              <a:gd name="connsiteY27" fmla="*/ 1663813 h 2520929"/>
              <a:gd name="connsiteX28" fmla="*/ 0 w 5768454"/>
              <a:gd name="connsiteY28" fmla="*/ 1159627 h 2520929"/>
              <a:gd name="connsiteX29" fmla="*/ 0 w 5768454"/>
              <a:gd name="connsiteY29" fmla="*/ 630232 h 2520929"/>
              <a:gd name="connsiteX30" fmla="*/ 0 w 5768454"/>
              <a:gd name="connsiteY30" fmla="*/ 0 h 252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68454" h="2520929" extrusionOk="0">
                <a:moveTo>
                  <a:pt x="0" y="0"/>
                </a:moveTo>
                <a:cubicBezTo>
                  <a:pt x="197871" y="-60582"/>
                  <a:pt x="356019" y="37572"/>
                  <a:pt x="634530" y="0"/>
                </a:cubicBezTo>
                <a:cubicBezTo>
                  <a:pt x="913041" y="-37572"/>
                  <a:pt x="1034361" y="52429"/>
                  <a:pt x="1326744" y="0"/>
                </a:cubicBezTo>
                <a:cubicBezTo>
                  <a:pt x="1619127" y="-52429"/>
                  <a:pt x="1627172" y="25058"/>
                  <a:pt x="1730536" y="0"/>
                </a:cubicBezTo>
                <a:cubicBezTo>
                  <a:pt x="1833900" y="-25058"/>
                  <a:pt x="1981494" y="7752"/>
                  <a:pt x="2134328" y="0"/>
                </a:cubicBezTo>
                <a:cubicBezTo>
                  <a:pt x="2287162" y="-7752"/>
                  <a:pt x="2653825" y="71055"/>
                  <a:pt x="2826542" y="0"/>
                </a:cubicBezTo>
                <a:cubicBezTo>
                  <a:pt x="2999259" y="-71055"/>
                  <a:pt x="3278497" y="34973"/>
                  <a:pt x="3403388" y="0"/>
                </a:cubicBezTo>
                <a:cubicBezTo>
                  <a:pt x="3528279" y="-34973"/>
                  <a:pt x="3763831" y="41119"/>
                  <a:pt x="3980233" y="0"/>
                </a:cubicBezTo>
                <a:cubicBezTo>
                  <a:pt x="4196635" y="-41119"/>
                  <a:pt x="4258384" y="19475"/>
                  <a:pt x="4384025" y="0"/>
                </a:cubicBezTo>
                <a:cubicBezTo>
                  <a:pt x="4509666" y="-19475"/>
                  <a:pt x="4860681" y="81371"/>
                  <a:pt x="5076240" y="0"/>
                </a:cubicBezTo>
                <a:cubicBezTo>
                  <a:pt x="5291800" y="-81371"/>
                  <a:pt x="5490995" y="58373"/>
                  <a:pt x="5768454" y="0"/>
                </a:cubicBezTo>
                <a:cubicBezTo>
                  <a:pt x="5823993" y="193474"/>
                  <a:pt x="5729267" y="373803"/>
                  <a:pt x="5768454" y="478977"/>
                </a:cubicBezTo>
                <a:cubicBezTo>
                  <a:pt x="5807641" y="584151"/>
                  <a:pt x="5763062" y="737235"/>
                  <a:pt x="5768454" y="907534"/>
                </a:cubicBezTo>
                <a:cubicBezTo>
                  <a:pt x="5773846" y="1077833"/>
                  <a:pt x="5766671" y="1271241"/>
                  <a:pt x="5768454" y="1411720"/>
                </a:cubicBezTo>
                <a:cubicBezTo>
                  <a:pt x="5770237" y="1552199"/>
                  <a:pt x="5760485" y="1811070"/>
                  <a:pt x="5768454" y="1941115"/>
                </a:cubicBezTo>
                <a:cubicBezTo>
                  <a:pt x="5776423" y="2071161"/>
                  <a:pt x="5766783" y="2381231"/>
                  <a:pt x="5768454" y="2520929"/>
                </a:cubicBezTo>
                <a:cubicBezTo>
                  <a:pt x="5522369" y="2546707"/>
                  <a:pt x="5442494" y="2483547"/>
                  <a:pt x="5249293" y="2520929"/>
                </a:cubicBezTo>
                <a:cubicBezTo>
                  <a:pt x="5056092" y="2558311"/>
                  <a:pt x="4805976" y="2464837"/>
                  <a:pt x="4614763" y="2520929"/>
                </a:cubicBezTo>
                <a:cubicBezTo>
                  <a:pt x="4423550" y="2577021"/>
                  <a:pt x="4197730" y="2448608"/>
                  <a:pt x="3980233" y="2520929"/>
                </a:cubicBezTo>
                <a:cubicBezTo>
                  <a:pt x="3762736" y="2593250"/>
                  <a:pt x="3552147" y="2466105"/>
                  <a:pt x="3403388" y="2520929"/>
                </a:cubicBezTo>
                <a:cubicBezTo>
                  <a:pt x="3254630" y="2575753"/>
                  <a:pt x="3120286" y="2483252"/>
                  <a:pt x="2941912" y="2520929"/>
                </a:cubicBezTo>
                <a:cubicBezTo>
                  <a:pt x="2763538" y="2558606"/>
                  <a:pt x="2596688" y="2471216"/>
                  <a:pt x="2480435" y="2520929"/>
                </a:cubicBezTo>
                <a:cubicBezTo>
                  <a:pt x="2364182" y="2570642"/>
                  <a:pt x="2085968" y="2455947"/>
                  <a:pt x="1845905" y="2520929"/>
                </a:cubicBezTo>
                <a:cubicBezTo>
                  <a:pt x="1605842" y="2585911"/>
                  <a:pt x="1465288" y="2519075"/>
                  <a:pt x="1269060" y="2520929"/>
                </a:cubicBezTo>
                <a:cubicBezTo>
                  <a:pt x="1072832" y="2522783"/>
                  <a:pt x="803148" y="2463988"/>
                  <a:pt x="576845" y="2520929"/>
                </a:cubicBezTo>
                <a:cubicBezTo>
                  <a:pt x="350543" y="2577870"/>
                  <a:pt x="176245" y="2520044"/>
                  <a:pt x="0" y="2520929"/>
                </a:cubicBezTo>
                <a:cubicBezTo>
                  <a:pt x="-37397" y="2430275"/>
                  <a:pt x="3936" y="2219112"/>
                  <a:pt x="0" y="2092371"/>
                </a:cubicBezTo>
                <a:cubicBezTo>
                  <a:pt x="-3936" y="1965630"/>
                  <a:pt x="37037" y="1788303"/>
                  <a:pt x="0" y="1663813"/>
                </a:cubicBezTo>
                <a:cubicBezTo>
                  <a:pt x="-37037" y="1539323"/>
                  <a:pt x="15458" y="1290423"/>
                  <a:pt x="0" y="1159627"/>
                </a:cubicBezTo>
                <a:cubicBezTo>
                  <a:pt x="-15458" y="1028831"/>
                  <a:pt x="48903" y="814018"/>
                  <a:pt x="0" y="630232"/>
                </a:cubicBezTo>
                <a:cubicBezTo>
                  <a:pt x="-48903" y="446446"/>
                  <a:pt x="73627" y="197132"/>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1034059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785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Object Removal</a:t>
            </a:r>
            <a:endParaRPr lang="zh-CN" altLang="en-US"/>
          </a:p>
        </p:txBody>
      </p:sp>
      <p:sp>
        <p:nvSpPr>
          <p:cNvPr id="8" name="矩形: 圆角 7">
            <a:extLst>
              <a:ext uri="{FF2B5EF4-FFF2-40B4-BE49-F238E27FC236}">
                <a16:creationId xmlns:a16="http://schemas.microsoft.com/office/drawing/2014/main" id="{0934ADF6-E969-4902-829E-E7D7DCCB8183}"/>
              </a:ext>
            </a:extLst>
          </p:cNvPr>
          <p:cNvSpPr/>
          <p:nvPr/>
        </p:nvSpPr>
        <p:spPr>
          <a:xfrm>
            <a:off x="273066" y="1497177"/>
            <a:ext cx="5280009" cy="511317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9" name="文本框 18">
            <a:extLst>
              <a:ext uri="{FF2B5EF4-FFF2-40B4-BE49-F238E27FC236}">
                <a16:creationId xmlns:a16="http://schemas.microsoft.com/office/drawing/2014/main" id="{5CAB6704-4ABE-4D10-BCC9-EA4F28411A2F}"/>
              </a:ext>
            </a:extLst>
          </p:cNvPr>
          <p:cNvSpPr txBox="1"/>
          <p:nvPr/>
        </p:nvSpPr>
        <p:spPr>
          <a:xfrm>
            <a:off x="381000" y="799959"/>
            <a:ext cx="7430239" cy="584775"/>
          </a:xfrm>
          <a:prstGeom prst="rect">
            <a:avLst/>
          </a:prstGeom>
          <a:noFill/>
        </p:spPr>
        <p:txBody>
          <a:bodyPr wrap="none" rtlCol="0">
            <a:spAutoFit/>
          </a:bodyPr>
          <a:lstStyle/>
          <a:p>
            <a:r>
              <a:rPr lang="en-US" sz="3200" b="1" kern="0">
                <a:solidFill>
                  <a:schemeClr val="accent1"/>
                </a:solidFill>
                <a:latin typeface="微软雅黑" panose="020B0503020204020204" pitchFamily="34" charset="-122"/>
                <a:ea typeface="微软雅黑" panose="020B0503020204020204" pitchFamily="34" charset="-122"/>
              </a:rPr>
              <a:t>Calculate Node Cost and Edge Cost</a:t>
            </a:r>
          </a:p>
        </p:txBody>
      </p:sp>
      <p:sp>
        <p:nvSpPr>
          <p:cNvPr id="257" name="矩形 256">
            <a:extLst>
              <a:ext uri="{FF2B5EF4-FFF2-40B4-BE49-F238E27FC236}">
                <a16:creationId xmlns:a16="http://schemas.microsoft.com/office/drawing/2014/main" id="{E31607D3-7834-421A-A3A1-C89DF01BCB3D}"/>
              </a:ext>
            </a:extLst>
          </p:cNvPr>
          <p:cNvSpPr/>
          <p:nvPr/>
        </p:nvSpPr>
        <p:spPr>
          <a:xfrm>
            <a:off x="647699" y="1735300"/>
            <a:ext cx="4486276" cy="4687426"/>
          </a:xfrm>
          <a:custGeom>
            <a:avLst/>
            <a:gdLst>
              <a:gd name="connsiteX0" fmla="*/ 0 w 4486276"/>
              <a:gd name="connsiteY0" fmla="*/ 0 h 4687426"/>
              <a:gd name="connsiteX1" fmla="*/ 650510 w 4486276"/>
              <a:gd name="connsiteY1" fmla="*/ 0 h 4687426"/>
              <a:gd name="connsiteX2" fmla="*/ 1256157 w 4486276"/>
              <a:gd name="connsiteY2" fmla="*/ 0 h 4687426"/>
              <a:gd name="connsiteX3" fmla="*/ 1816942 w 4486276"/>
              <a:gd name="connsiteY3" fmla="*/ 0 h 4687426"/>
              <a:gd name="connsiteX4" fmla="*/ 2332864 w 4486276"/>
              <a:gd name="connsiteY4" fmla="*/ 0 h 4687426"/>
              <a:gd name="connsiteX5" fmla="*/ 2759060 w 4486276"/>
              <a:gd name="connsiteY5" fmla="*/ 0 h 4687426"/>
              <a:gd name="connsiteX6" fmla="*/ 3409570 w 4486276"/>
              <a:gd name="connsiteY6" fmla="*/ 0 h 4687426"/>
              <a:gd name="connsiteX7" fmla="*/ 3925492 w 4486276"/>
              <a:gd name="connsiteY7" fmla="*/ 0 h 4687426"/>
              <a:gd name="connsiteX8" fmla="*/ 4486276 w 4486276"/>
              <a:gd name="connsiteY8" fmla="*/ 0 h 4687426"/>
              <a:gd name="connsiteX9" fmla="*/ 4486276 w 4486276"/>
              <a:gd name="connsiteY9" fmla="*/ 632803 h 4687426"/>
              <a:gd name="connsiteX10" fmla="*/ 4486276 w 4486276"/>
              <a:gd name="connsiteY10" fmla="*/ 1218731 h 4687426"/>
              <a:gd name="connsiteX11" fmla="*/ 4486276 w 4486276"/>
              <a:gd name="connsiteY11" fmla="*/ 1851533 h 4687426"/>
              <a:gd name="connsiteX12" fmla="*/ 4486276 w 4486276"/>
              <a:gd name="connsiteY12" fmla="*/ 2531210 h 4687426"/>
              <a:gd name="connsiteX13" fmla="*/ 4486276 w 4486276"/>
              <a:gd name="connsiteY13" fmla="*/ 3023390 h 4687426"/>
              <a:gd name="connsiteX14" fmla="*/ 4486276 w 4486276"/>
              <a:gd name="connsiteY14" fmla="*/ 3656192 h 4687426"/>
              <a:gd name="connsiteX15" fmla="*/ 4486276 w 4486276"/>
              <a:gd name="connsiteY15" fmla="*/ 4148372 h 4687426"/>
              <a:gd name="connsiteX16" fmla="*/ 4486276 w 4486276"/>
              <a:gd name="connsiteY16" fmla="*/ 4687426 h 4687426"/>
              <a:gd name="connsiteX17" fmla="*/ 3970354 w 4486276"/>
              <a:gd name="connsiteY17" fmla="*/ 4687426 h 4687426"/>
              <a:gd name="connsiteX18" fmla="*/ 3319844 w 4486276"/>
              <a:gd name="connsiteY18" fmla="*/ 4687426 h 4687426"/>
              <a:gd name="connsiteX19" fmla="*/ 2893648 w 4486276"/>
              <a:gd name="connsiteY19" fmla="*/ 4687426 h 4687426"/>
              <a:gd name="connsiteX20" fmla="*/ 2288001 w 4486276"/>
              <a:gd name="connsiteY20" fmla="*/ 4687426 h 4687426"/>
              <a:gd name="connsiteX21" fmla="*/ 1861805 w 4486276"/>
              <a:gd name="connsiteY21" fmla="*/ 4687426 h 4687426"/>
              <a:gd name="connsiteX22" fmla="*/ 1256157 w 4486276"/>
              <a:gd name="connsiteY22" fmla="*/ 4687426 h 4687426"/>
              <a:gd name="connsiteX23" fmla="*/ 605647 w 4486276"/>
              <a:gd name="connsiteY23" fmla="*/ 4687426 h 4687426"/>
              <a:gd name="connsiteX24" fmla="*/ 0 w 4486276"/>
              <a:gd name="connsiteY24" fmla="*/ 4687426 h 4687426"/>
              <a:gd name="connsiteX25" fmla="*/ 0 w 4486276"/>
              <a:gd name="connsiteY25" fmla="*/ 4054623 h 4687426"/>
              <a:gd name="connsiteX26" fmla="*/ 0 w 4486276"/>
              <a:gd name="connsiteY26" fmla="*/ 3421821 h 4687426"/>
              <a:gd name="connsiteX27" fmla="*/ 0 w 4486276"/>
              <a:gd name="connsiteY27" fmla="*/ 2742144 h 4687426"/>
              <a:gd name="connsiteX28" fmla="*/ 0 w 4486276"/>
              <a:gd name="connsiteY28" fmla="*/ 2203090 h 4687426"/>
              <a:gd name="connsiteX29" fmla="*/ 0 w 4486276"/>
              <a:gd name="connsiteY29" fmla="*/ 1710910 h 4687426"/>
              <a:gd name="connsiteX30" fmla="*/ 0 w 4486276"/>
              <a:gd name="connsiteY30" fmla="*/ 1124982 h 4687426"/>
              <a:gd name="connsiteX31" fmla="*/ 0 w 4486276"/>
              <a:gd name="connsiteY31" fmla="*/ 0 h 46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6276" h="4687426" extrusionOk="0">
                <a:moveTo>
                  <a:pt x="0" y="0"/>
                </a:moveTo>
                <a:cubicBezTo>
                  <a:pt x="280500" y="-56881"/>
                  <a:pt x="461230" y="32252"/>
                  <a:pt x="650510" y="0"/>
                </a:cubicBezTo>
                <a:cubicBezTo>
                  <a:pt x="839790" y="-32252"/>
                  <a:pt x="969813" y="19577"/>
                  <a:pt x="1256157" y="0"/>
                </a:cubicBezTo>
                <a:cubicBezTo>
                  <a:pt x="1542501" y="-19577"/>
                  <a:pt x="1663448" y="6783"/>
                  <a:pt x="1816942" y="0"/>
                </a:cubicBezTo>
                <a:cubicBezTo>
                  <a:pt x="1970437" y="-6783"/>
                  <a:pt x="2158854" y="34917"/>
                  <a:pt x="2332864" y="0"/>
                </a:cubicBezTo>
                <a:cubicBezTo>
                  <a:pt x="2506874" y="-34917"/>
                  <a:pt x="2640260" y="24443"/>
                  <a:pt x="2759060" y="0"/>
                </a:cubicBezTo>
                <a:cubicBezTo>
                  <a:pt x="2877860" y="-24443"/>
                  <a:pt x="3263923" y="45318"/>
                  <a:pt x="3409570" y="0"/>
                </a:cubicBezTo>
                <a:cubicBezTo>
                  <a:pt x="3555217" y="-45318"/>
                  <a:pt x="3783647" y="1333"/>
                  <a:pt x="3925492" y="0"/>
                </a:cubicBezTo>
                <a:cubicBezTo>
                  <a:pt x="4067337" y="-1333"/>
                  <a:pt x="4351579" y="56051"/>
                  <a:pt x="4486276" y="0"/>
                </a:cubicBezTo>
                <a:cubicBezTo>
                  <a:pt x="4513784" y="305211"/>
                  <a:pt x="4429990" y="374484"/>
                  <a:pt x="4486276" y="632803"/>
                </a:cubicBezTo>
                <a:cubicBezTo>
                  <a:pt x="4542562" y="891122"/>
                  <a:pt x="4437264" y="991197"/>
                  <a:pt x="4486276" y="1218731"/>
                </a:cubicBezTo>
                <a:cubicBezTo>
                  <a:pt x="4535288" y="1446265"/>
                  <a:pt x="4453007" y="1550108"/>
                  <a:pt x="4486276" y="1851533"/>
                </a:cubicBezTo>
                <a:cubicBezTo>
                  <a:pt x="4519545" y="2152958"/>
                  <a:pt x="4419388" y="2265334"/>
                  <a:pt x="4486276" y="2531210"/>
                </a:cubicBezTo>
                <a:cubicBezTo>
                  <a:pt x="4553164" y="2797086"/>
                  <a:pt x="4474864" y="2834387"/>
                  <a:pt x="4486276" y="3023390"/>
                </a:cubicBezTo>
                <a:cubicBezTo>
                  <a:pt x="4497688" y="3212393"/>
                  <a:pt x="4424563" y="3378861"/>
                  <a:pt x="4486276" y="3656192"/>
                </a:cubicBezTo>
                <a:cubicBezTo>
                  <a:pt x="4547989" y="3933523"/>
                  <a:pt x="4435989" y="3930979"/>
                  <a:pt x="4486276" y="4148372"/>
                </a:cubicBezTo>
                <a:cubicBezTo>
                  <a:pt x="4536563" y="4365765"/>
                  <a:pt x="4473219" y="4431584"/>
                  <a:pt x="4486276" y="4687426"/>
                </a:cubicBezTo>
                <a:cubicBezTo>
                  <a:pt x="4322347" y="4694372"/>
                  <a:pt x="4085619" y="4671886"/>
                  <a:pt x="3970354" y="4687426"/>
                </a:cubicBezTo>
                <a:cubicBezTo>
                  <a:pt x="3855089" y="4702966"/>
                  <a:pt x="3476882" y="4647583"/>
                  <a:pt x="3319844" y="4687426"/>
                </a:cubicBezTo>
                <a:cubicBezTo>
                  <a:pt x="3162806" y="4727269"/>
                  <a:pt x="3062022" y="4676874"/>
                  <a:pt x="2893648" y="4687426"/>
                </a:cubicBezTo>
                <a:cubicBezTo>
                  <a:pt x="2725274" y="4697978"/>
                  <a:pt x="2445712" y="4627637"/>
                  <a:pt x="2288001" y="4687426"/>
                </a:cubicBezTo>
                <a:cubicBezTo>
                  <a:pt x="2130290" y="4747215"/>
                  <a:pt x="1982661" y="4645915"/>
                  <a:pt x="1861805" y="4687426"/>
                </a:cubicBezTo>
                <a:cubicBezTo>
                  <a:pt x="1740949" y="4728937"/>
                  <a:pt x="1388663" y="4668069"/>
                  <a:pt x="1256157" y="4687426"/>
                </a:cubicBezTo>
                <a:cubicBezTo>
                  <a:pt x="1123651" y="4706783"/>
                  <a:pt x="876473" y="4636908"/>
                  <a:pt x="605647" y="4687426"/>
                </a:cubicBezTo>
                <a:cubicBezTo>
                  <a:pt x="334821" y="4737944"/>
                  <a:pt x="302470" y="4648216"/>
                  <a:pt x="0" y="4687426"/>
                </a:cubicBezTo>
                <a:cubicBezTo>
                  <a:pt x="-43346" y="4514387"/>
                  <a:pt x="43944" y="4288873"/>
                  <a:pt x="0" y="4054623"/>
                </a:cubicBezTo>
                <a:cubicBezTo>
                  <a:pt x="-43944" y="3820373"/>
                  <a:pt x="27577" y="3638320"/>
                  <a:pt x="0" y="3421821"/>
                </a:cubicBezTo>
                <a:cubicBezTo>
                  <a:pt x="-27577" y="3205322"/>
                  <a:pt x="39033" y="2996994"/>
                  <a:pt x="0" y="2742144"/>
                </a:cubicBezTo>
                <a:cubicBezTo>
                  <a:pt x="-39033" y="2487294"/>
                  <a:pt x="5893" y="2316116"/>
                  <a:pt x="0" y="2203090"/>
                </a:cubicBezTo>
                <a:cubicBezTo>
                  <a:pt x="-5893" y="2090064"/>
                  <a:pt x="24448" y="1941831"/>
                  <a:pt x="0" y="1710910"/>
                </a:cubicBezTo>
                <a:cubicBezTo>
                  <a:pt x="-24448" y="1479989"/>
                  <a:pt x="47237" y="1414972"/>
                  <a:pt x="0" y="1124982"/>
                </a:cubicBezTo>
                <a:cubicBezTo>
                  <a:pt x="-47237" y="834992"/>
                  <a:pt x="57908" y="409506"/>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7472167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圆角 258">
            <a:extLst>
              <a:ext uri="{FF2B5EF4-FFF2-40B4-BE49-F238E27FC236}">
                <a16:creationId xmlns:a16="http://schemas.microsoft.com/office/drawing/2014/main" id="{30C33A8D-C318-4BC8-9728-A031B2954744}"/>
              </a:ext>
            </a:extLst>
          </p:cNvPr>
          <p:cNvSpPr/>
          <p:nvPr/>
        </p:nvSpPr>
        <p:spPr>
          <a:xfrm>
            <a:off x="5838825" y="1505884"/>
            <a:ext cx="6080108" cy="436295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pic>
        <p:nvPicPr>
          <p:cNvPr id="3" name="图片 2" descr="图示&#10;&#10;描述已自动生成">
            <a:extLst>
              <a:ext uri="{FF2B5EF4-FFF2-40B4-BE49-F238E27FC236}">
                <a16:creationId xmlns:a16="http://schemas.microsoft.com/office/drawing/2014/main" id="{19973E67-100F-4F53-A91A-D71760445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 y="1897788"/>
            <a:ext cx="4152900" cy="4362450"/>
          </a:xfrm>
          <a:prstGeom prst="rect">
            <a:avLst/>
          </a:prstGeom>
        </p:spPr>
      </p:pic>
      <p:pic>
        <p:nvPicPr>
          <p:cNvPr id="6" name="图片 5" descr="文本, 信件&#10;&#10;描述已自动生成">
            <a:extLst>
              <a:ext uri="{FF2B5EF4-FFF2-40B4-BE49-F238E27FC236}">
                <a16:creationId xmlns:a16="http://schemas.microsoft.com/office/drawing/2014/main" id="{5701184B-51ED-456D-9A79-153BB8C25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604" y="2499501"/>
            <a:ext cx="5280009" cy="1026668"/>
          </a:xfrm>
          <a:prstGeom prst="rect">
            <a:avLst/>
          </a:prstGeom>
        </p:spPr>
      </p:pic>
      <p:grpSp>
        <p:nvGrpSpPr>
          <p:cNvPr id="16" name="组合 15">
            <a:extLst>
              <a:ext uri="{FF2B5EF4-FFF2-40B4-BE49-F238E27FC236}">
                <a16:creationId xmlns:a16="http://schemas.microsoft.com/office/drawing/2014/main" id="{B73EFE78-136E-4791-B481-E38D83628B7D}"/>
              </a:ext>
            </a:extLst>
          </p:cNvPr>
          <p:cNvGrpSpPr/>
          <p:nvPr/>
        </p:nvGrpSpPr>
        <p:grpSpPr>
          <a:xfrm>
            <a:off x="6188530" y="4699137"/>
            <a:ext cx="4449536" cy="900936"/>
            <a:chOff x="6221186" y="4121057"/>
            <a:chExt cx="4449536" cy="900936"/>
          </a:xfrm>
        </p:grpSpPr>
        <p:pic>
          <p:nvPicPr>
            <p:cNvPr id="9" name="图片 8" descr="图示&#10;&#10;描述已自动生成">
              <a:extLst>
                <a:ext uri="{FF2B5EF4-FFF2-40B4-BE49-F238E27FC236}">
                  <a16:creationId xmlns:a16="http://schemas.microsoft.com/office/drawing/2014/main" id="{1B726CEF-03D1-4A57-B80B-4ADF2488F2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1186" y="4121057"/>
              <a:ext cx="3020786" cy="900936"/>
            </a:xfrm>
            <a:prstGeom prst="rect">
              <a:avLst/>
            </a:prstGeom>
          </p:spPr>
        </p:pic>
        <p:pic>
          <p:nvPicPr>
            <p:cNvPr id="12" name="图片 11">
              <a:extLst>
                <a:ext uri="{FF2B5EF4-FFF2-40B4-BE49-F238E27FC236}">
                  <a16:creationId xmlns:a16="http://schemas.microsoft.com/office/drawing/2014/main" id="{707CFFEB-5329-4586-8068-A0BD48C9F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3551" y="4121057"/>
              <a:ext cx="1317171" cy="342206"/>
            </a:xfrm>
            <a:prstGeom prst="rect">
              <a:avLst/>
            </a:prstGeom>
          </p:spPr>
        </p:pic>
        <p:pic>
          <p:nvPicPr>
            <p:cNvPr id="14" name="图片 13">
              <a:extLst>
                <a:ext uri="{FF2B5EF4-FFF2-40B4-BE49-F238E27FC236}">
                  <a16:creationId xmlns:a16="http://schemas.microsoft.com/office/drawing/2014/main" id="{E51360CF-753F-4CE2-8949-B70D7E8BB9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3551" y="4562623"/>
              <a:ext cx="1219199" cy="343877"/>
            </a:xfrm>
            <a:prstGeom prst="rect">
              <a:avLst/>
            </a:prstGeom>
          </p:spPr>
        </p:pic>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18429BB-110A-408C-B72D-335D07A3C77C}"/>
                  </a:ext>
                </a:extLst>
              </p:cNvPr>
              <p:cNvSpPr txBox="1"/>
              <p:nvPr/>
            </p:nvSpPr>
            <p:spPr>
              <a:xfrm>
                <a:off x="6096000" y="1728003"/>
                <a:ext cx="3494314" cy="846386"/>
              </a:xfrm>
              <a:prstGeom prst="rect">
                <a:avLst/>
              </a:prstGeom>
              <a:noFill/>
            </p:spPr>
            <p:txBody>
              <a:bodyPr wrap="square">
                <a:spAutoFit/>
              </a:bodyPr>
              <a:lstStyle/>
              <a:p>
                <a:r>
                  <a:rPr lang="en-US" altLang="zh-CN" sz="2000" kern="0">
                    <a:solidFill>
                      <a:schemeClr val="accent1"/>
                    </a:solidFill>
                    <a:latin typeface="微软雅黑" panose="020B0503020204020204" pitchFamily="34" charset="-122"/>
                    <a:ea typeface="微软雅黑" panose="020B0503020204020204" pitchFamily="34" charset="-122"/>
                  </a:rPr>
                  <a:t>Energy of nodes:</a:t>
                </a:r>
              </a:p>
              <a:p>
                <a:endParaRPr lang="en-US" altLang="zh-CN" sz="900" kern="0">
                  <a:solidFill>
                    <a:schemeClr val="accent1"/>
                  </a:solidFill>
                  <a:latin typeface="微软雅黑" panose="020B0503020204020204" pitchFamily="34" charset="-122"/>
                  <a:ea typeface="微软雅黑" panose="020B0503020204020204" pitchFamily="34" charset="-122"/>
                </a:endParaRPr>
              </a:p>
              <a:p>
                <a:r>
                  <a:rPr lang="en-US" altLang="zh-CN" sz="2000">
                    <a:latin typeface="+mj-ea"/>
                    <a:ea typeface="+mj-ea"/>
                  </a:rPr>
                  <a:t>Define</a:t>
                </a:r>
                <a14:m>
                  <m:oMath xmlns:m="http://schemas.openxmlformats.org/officeDocument/2006/math">
                    <m:r>
                      <a:rPr lang="en-US" altLang="zh-CN" sz="2000" b="0" i="0" smtClean="0">
                        <a:latin typeface="Cambria Math" panose="02040503050406030204" pitchFamily="18" charset="0"/>
                        <a:ea typeface="+mj-ea"/>
                      </a:rPr>
                      <m:t> </m:t>
                    </m:r>
                    <m:r>
                      <a:rPr lang="en-US" altLang="zh-CN" sz="2000" b="0" i="1" smtClean="0">
                        <a:latin typeface="Cambria Math" panose="02040503050406030204" pitchFamily="18" charset="0"/>
                        <a:ea typeface="+mj-ea"/>
                      </a:rPr>
                      <m:t>𝐴</m:t>
                    </m:r>
                    <m:r>
                      <a:rPr lang="en-US" altLang="zh-CN" sz="2000" i="1">
                        <a:latin typeface="Cambria Math" panose="02040503050406030204" pitchFamily="18" charset="0"/>
                        <a:ea typeface="+mj-ea"/>
                      </a:rPr>
                      <m:t>=</m:t>
                    </m:r>
                    <m:d>
                      <m:dPr>
                        <m:begChr m:val="{"/>
                        <m:endChr m:val="}"/>
                        <m:ctrlPr>
                          <a:rPr lang="en-US" altLang="zh-CN" sz="2000" i="1">
                            <a:latin typeface="Cambria Math" panose="02040503050406030204" pitchFamily="18" charset="0"/>
                            <a:ea typeface="+mj-ea"/>
                          </a:rPr>
                        </m:ctrlPr>
                      </m:dPr>
                      <m:e>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𝑠</m:t>
                            </m:r>
                          </m:e>
                          <m:sub>
                            <m:r>
                              <a:rPr lang="en-US" altLang="zh-CN" sz="2000" i="1">
                                <a:latin typeface="Cambria Math" panose="02040503050406030204" pitchFamily="18" charset="0"/>
                                <a:ea typeface="+mj-ea"/>
                              </a:rPr>
                              <m:t>1</m:t>
                            </m:r>
                          </m:sub>
                        </m:sSub>
                        <m:r>
                          <a:rPr lang="en-US" altLang="zh-CN" sz="2000" i="1">
                            <a:latin typeface="Cambria Math" panose="02040503050406030204" pitchFamily="18" charset="0"/>
                            <a:ea typeface="+mj-ea"/>
                          </a:rPr>
                          <m:t>, </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𝑠</m:t>
                            </m:r>
                          </m:e>
                          <m:sub>
                            <m:r>
                              <a:rPr lang="en-US" altLang="zh-CN" sz="2000" i="1">
                                <a:latin typeface="Cambria Math" panose="02040503050406030204" pitchFamily="18" charset="0"/>
                                <a:ea typeface="+mj-ea"/>
                              </a:rPr>
                              <m:t>2</m:t>
                            </m:r>
                          </m:sub>
                        </m:sSub>
                        <m:r>
                          <a:rPr lang="en-US" altLang="zh-CN" sz="2000" i="1">
                            <a:latin typeface="Cambria Math" panose="02040503050406030204" pitchFamily="18" charset="0"/>
                            <a:ea typeface="+mj-ea"/>
                          </a:rPr>
                          <m:t>, </m:t>
                        </m:r>
                        <m:r>
                          <a:rPr lang="en-US" altLang="zh-CN" sz="2000" i="1">
                            <a:latin typeface="Cambria Math" panose="02040503050406030204" pitchFamily="18" charset="0"/>
                            <a:ea typeface="+mj-ea"/>
                          </a:rPr>
                          <m:t>𝑡</m:t>
                        </m:r>
                      </m:e>
                    </m:d>
                  </m:oMath>
                </a14:m>
                <a:endParaRPr lang="en-US" altLang="zh-CN" sz="2000" kern="0">
                  <a:solidFill>
                    <a:schemeClr val="accent1"/>
                  </a:solidFill>
                  <a:latin typeface="+mj-ea"/>
                  <a:ea typeface="+mj-ea"/>
                </a:endParaRPr>
              </a:p>
            </p:txBody>
          </p:sp>
        </mc:Choice>
        <mc:Fallback xmlns="">
          <p:sp>
            <p:nvSpPr>
              <p:cNvPr id="23" name="文本框 22">
                <a:extLst>
                  <a:ext uri="{FF2B5EF4-FFF2-40B4-BE49-F238E27FC236}">
                    <a16:creationId xmlns:a16="http://schemas.microsoft.com/office/drawing/2014/main" id="{B18429BB-110A-408C-B72D-335D07A3C77C}"/>
                  </a:ext>
                </a:extLst>
              </p:cNvPr>
              <p:cNvSpPr txBox="1">
                <a:spLocks noRot="1" noChangeAspect="1" noMove="1" noResize="1" noEditPoints="1" noAdjustHandles="1" noChangeArrowheads="1" noChangeShapeType="1" noTextEdit="1"/>
              </p:cNvSpPr>
              <p:nvPr/>
            </p:nvSpPr>
            <p:spPr>
              <a:xfrm>
                <a:off x="6096000" y="1728003"/>
                <a:ext cx="3494314" cy="846386"/>
              </a:xfrm>
              <a:prstGeom prst="rect">
                <a:avLst/>
              </a:prstGeom>
              <a:blipFill>
                <a:blip r:embed="rId8"/>
                <a:stretch>
                  <a:fillRect l="-1745" t="-3597" b="-12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FB8D211-F7DB-438B-AE8D-47B4AF2AC18C}"/>
                  </a:ext>
                </a:extLst>
              </p:cNvPr>
              <p:cNvSpPr txBox="1"/>
              <p:nvPr/>
            </p:nvSpPr>
            <p:spPr>
              <a:xfrm>
                <a:off x="6108682" y="3889578"/>
                <a:ext cx="4254517" cy="830997"/>
              </a:xfrm>
              <a:prstGeom prst="rect">
                <a:avLst/>
              </a:prstGeom>
              <a:noFill/>
            </p:spPr>
            <p:txBody>
              <a:bodyPr wrap="square">
                <a:spAutoFit/>
              </a:bodyPr>
              <a:lstStyle/>
              <a:p>
                <a:r>
                  <a:rPr lang="en-US" altLang="zh-CN" sz="2000" kern="0">
                    <a:solidFill>
                      <a:schemeClr val="accent1"/>
                    </a:solidFill>
                    <a:latin typeface="微软雅黑" panose="020B0503020204020204" pitchFamily="34" charset="-122"/>
                    <a:ea typeface="微软雅黑" panose="020B0503020204020204" pitchFamily="34" charset="-122"/>
                  </a:rPr>
                  <a:t>Cost of edges:</a:t>
                </a:r>
              </a:p>
              <a:p>
                <a:endParaRPr lang="en-US" altLang="zh-CN" sz="800" kern="0">
                  <a:solidFill>
                    <a:schemeClr val="accent1"/>
                  </a:solidFill>
                  <a:latin typeface="微软雅黑" panose="020B0503020204020204" pitchFamily="34" charset="-122"/>
                  <a:ea typeface="微软雅黑" panose="020B0503020204020204" pitchFamily="34" charset="-122"/>
                </a:endParaRPr>
              </a:p>
              <a:p>
                <a:r>
                  <a:rPr lang="en-US" altLang="zh-CN" sz="2000"/>
                  <a:t>Define</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𝑎𝑙𝑙</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h𝑜𝑟𝑖𝑧𝑜𝑛𝑡𝑎𝑙</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𝑒𝑑𝑔𝑒𝑠</m:t>
                        </m:r>
                      </m:e>
                    </m:d>
                  </m:oMath>
                </a14:m>
                <a:endParaRPr lang="en-US" altLang="zh-CN" sz="2000"/>
              </a:p>
            </p:txBody>
          </p:sp>
        </mc:Choice>
        <mc:Fallback xmlns="">
          <p:sp>
            <p:nvSpPr>
              <p:cNvPr id="25" name="文本框 24">
                <a:extLst>
                  <a:ext uri="{FF2B5EF4-FFF2-40B4-BE49-F238E27FC236}">
                    <a16:creationId xmlns:a16="http://schemas.microsoft.com/office/drawing/2014/main" id="{3FB8D211-F7DB-438B-AE8D-47B4AF2AC18C}"/>
                  </a:ext>
                </a:extLst>
              </p:cNvPr>
              <p:cNvSpPr txBox="1">
                <a:spLocks noRot="1" noChangeAspect="1" noMove="1" noResize="1" noEditPoints="1" noAdjustHandles="1" noChangeArrowheads="1" noChangeShapeType="1" noTextEdit="1"/>
              </p:cNvSpPr>
              <p:nvPr/>
            </p:nvSpPr>
            <p:spPr>
              <a:xfrm>
                <a:off x="6108682" y="3889578"/>
                <a:ext cx="4254517" cy="830997"/>
              </a:xfrm>
              <a:prstGeom prst="rect">
                <a:avLst/>
              </a:prstGeom>
              <a:blipFill>
                <a:blip r:embed="rId9"/>
                <a:stretch>
                  <a:fillRect l="-1433" t="-3676" b="-13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183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Object Removal</a:t>
            </a:r>
            <a:endParaRPr lang="zh-CN" altLang="en-US"/>
          </a:p>
        </p:txBody>
      </p:sp>
      <p:sp>
        <p:nvSpPr>
          <p:cNvPr id="11" name="矩形: 圆角 10">
            <a:extLst>
              <a:ext uri="{FF2B5EF4-FFF2-40B4-BE49-F238E27FC236}">
                <a16:creationId xmlns:a16="http://schemas.microsoft.com/office/drawing/2014/main" id="{E0097CAB-C3D9-48E3-95AF-78986D7FD1E6}"/>
              </a:ext>
            </a:extLst>
          </p:cNvPr>
          <p:cNvSpPr/>
          <p:nvPr/>
        </p:nvSpPr>
        <p:spPr>
          <a:xfrm>
            <a:off x="163659" y="1552395"/>
            <a:ext cx="11864682" cy="4718566"/>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dirty="0"/>
          </a:p>
        </p:txBody>
      </p:sp>
      <p:pic>
        <p:nvPicPr>
          <p:cNvPr id="10" name="图片 9">
            <a:extLst>
              <a:ext uri="{FF2B5EF4-FFF2-40B4-BE49-F238E27FC236}">
                <a16:creationId xmlns:a16="http://schemas.microsoft.com/office/drawing/2014/main" id="{76DB375F-9231-4F26-9BCC-3DFBB2194D5D}"/>
              </a:ext>
            </a:extLst>
          </p:cNvPr>
          <p:cNvPicPr>
            <a:picLocks noChangeAspect="1"/>
          </p:cNvPicPr>
          <p:nvPr/>
        </p:nvPicPr>
        <p:blipFill>
          <a:blip r:embed="rId3">
            <a:clrChange>
              <a:clrFrom>
                <a:srgbClr val="F8F9FA"/>
              </a:clrFrom>
              <a:clrTo>
                <a:srgbClr val="F8F9FA">
                  <a:alpha val="0"/>
                </a:srgbClr>
              </a:clrTo>
            </a:clrChange>
          </a:blip>
          <a:stretch>
            <a:fillRect/>
          </a:stretch>
        </p:blipFill>
        <p:spPr>
          <a:xfrm>
            <a:off x="6430228" y="2217616"/>
            <a:ext cx="5464513" cy="3693327"/>
          </a:xfrm>
          <a:prstGeom prst="rect">
            <a:avLst/>
          </a:prstGeom>
        </p:spPr>
      </p:pic>
      <p:sp>
        <p:nvSpPr>
          <p:cNvPr id="13" name="文本框 12">
            <a:extLst>
              <a:ext uri="{FF2B5EF4-FFF2-40B4-BE49-F238E27FC236}">
                <a16:creationId xmlns:a16="http://schemas.microsoft.com/office/drawing/2014/main" id="{FCA1FA19-E929-427A-877D-F42EF05478C2}"/>
              </a:ext>
            </a:extLst>
          </p:cNvPr>
          <p:cNvSpPr txBox="1"/>
          <p:nvPr/>
        </p:nvSpPr>
        <p:spPr>
          <a:xfrm>
            <a:off x="361797" y="884995"/>
            <a:ext cx="8891059" cy="584775"/>
          </a:xfrm>
          <a:prstGeom prst="rect">
            <a:avLst/>
          </a:prstGeom>
          <a:noFill/>
        </p:spPr>
        <p:txBody>
          <a:bodyPr wrap="square">
            <a:spAutoFit/>
          </a:bodyPr>
          <a:lstStyle/>
          <a:p>
            <a:r>
              <a:rPr lang="en-US" altLang="zh-CN" sz="3200" b="1" kern="0" dirty="0">
                <a:solidFill>
                  <a:schemeClr val="accent1"/>
                </a:solidFill>
                <a:latin typeface="微软雅黑" panose="020B0503020204020204" pitchFamily="34" charset="-122"/>
                <a:ea typeface="微软雅黑" panose="020B0503020204020204" pitchFamily="34" charset="-122"/>
              </a:rPr>
              <a:t>Minimum Cost Max Flow</a:t>
            </a:r>
          </a:p>
        </p:txBody>
      </p:sp>
      <p:sp>
        <p:nvSpPr>
          <p:cNvPr id="19" name="文本框 18">
            <a:extLst>
              <a:ext uri="{FF2B5EF4-FFF2-40B4-BE49-F238E27FC236}">
                <a16:creationId xmlns:a16="http://schemas.microsoft.com/office/drawing/2014/main" id="{F413232C-F160-45C7-8D8C-885436472DED}"/>
              </a:ext>
            </a:extLst>
          </p:cNvPr>
          <p:cNvSpPr txBox="1"/>
          <p:nvPr/>
        </p:nvSpPr>
        <p:spPr>
          <a:xfrm>
            <a:off x="5007589" y="1630247"/>
            <a:ext cx="2612571" cy="523220"/>
          </a:xfrm>
          <a:prstGeom prst="rect">
            <a:avLst/>
          </a:prstGeom>
          <a:noFill/>
        </p:spPr>
        <p:txBody>
          <a:bodyPr wrap="square" rtlCol="0">
            <a:spAutoFit/>
          </a:bodyPr>
          <a:lstStyle/>
          <a:p>
            <a:r>
              <a:rPr lang="en-US" altLang="zh-CN" sz="2800" b="1" dirty="0">
                <a:solidFill>
                  <a:srgbClr val="FF0000"/>
                </a:solidFill>
                <a:latin typeface="Arial" panose="020B0604020202020204" pitchFamily="34" charset="0"/>
              </a:rPr>
              <a:t>P</a:t>
            </a:r>
            <a:r>
              <a:rPr lang="en-US" altLang="zh-CN" sz="2800" b="1" i="0" u="none" strike="noStrike" dirty="0">
                <a:solidFill>
                  <a:srgbClr val="FF0000"/>
                </a:solidFill>
                <a:effectLst/>
                <a:latin typeface="Arial" panose="020B0604020202020204" pitchFamily="34" charset="0"/>
              </a:rPr>
              <a:t>seudo-code</a:t>
            </a:r>
            <a:endParaRPr lang="zh-CN" altLang="en-US" sz="2800" dirty="0">
              <a:solidFill>
                <a:srgbClr val="FF0000"/>
              </a:solidFill>
            </a:endParaRPr>
          </a:p>
        </p:txBody>
      </p:sp>
      <p:sp>
        <p:nvSpPr>
          <p:cNvPr id="20" name="矩形 19">
            <a:extLst>
              <a:ext uri="{FF2B5EF4-FFF2-40B4-BE49-F238E27FC236}">
                <a16:creationId xmlns:a16="http://schemas.microsoft.com/office/drawing/2014/main" id="{22584D82-FBA6-4F08-B687-2F72F042D953}"/>
              </a:ext>
            </a:extLst>
          </p:cNvPr>
          <p:cNvSpPr/>
          <p:nvPr/>
        </p:nvSpPr>
        <p:spPr>
          <a:xfrm>
            <a:off x="6430228" y="2217616"/>
            <a:ext cx="5464513" cy="3752009"/>
          </a:xfrm>
          <a:custGeom>
            <a:avLst/>
            <a:gdLst>
              <a:gd name="connsiteX0" fmla="*/ 0 w 5464513"/>
              <a:gd name="connsiteY0" fmla="*/ 0 h 3752009"/>
              <a:gd name="connsiteX1" fmla="*/ 737709 w 5464513"/>
              <a:gd name="connsiteY1" fmla="*/ 0 h 3752009"/>
              <a:gd name="connsiteX2" fmla="*/ 1420773 w 5464513"/>
              <a:gd name="connsiteY2" fmla="*/ 0 h 3752009"/>
              <a:gd name="connsiteX3" fmla="*/ 2103838 w 5464513"/>
              <a:gd name="connsiteY3" fmla="*/ 0 h 3752009"/>
              <a:gd name="connsiteX4" fmla="*/ 2677611 w 5464513"/>
              <a:gd name="connsiteY4" fmla="*/ 0 h 3752009"/>
              <a:gd name="connsiteX5" fmla="*/ 3196740 w 5464513"/>
              <a:gd name="connsiteY5" fmla="*/ 0 h 3752009"/>
              <a:gd name="connsiteX6" fmla="*/ 3989094 w 5464513"/>
              <a:gd name="connsiteY6" fmla="*/ 0 h 3752009"/>
              <a:gd name="connsiteX7" fmla="*/ 4617513 w 5464513"/>
              <a:gd name="connsiteY7" fmla="*/ 0 h 3752009"/>
              <a:gd name="connsiteX8" fmla="*/ 5464513 w 5464513"/>
              <a:gd name="connsiteY8" fmla="*/ 0 h 3752009"/>
              <a:gd name="connsiteX9" fmla="*/ 5464513 w 5464513"/>
              <a:gd name="connsiteY9" fmla="*/ 512775 h 3752009"/>
              <a:gd name="connsiteX10" fmla="*/ 5464513 w 5464513"/>
              <a:gd name="connsiteY10" fmla="*/ 1138109 h 3752009"/>
              <a:gd name="connsiteX11" fmla="*/ 5464513 w 5464513"/>
              <a:gd name="connsiteY11" fmla="*/ 1650884 h 3752009"/>
              <a:gd name="connsiteX12" fmla="*/ 5464513 w 5464513"/>
              <a:gd name="connsiteY12" fmla="*/ 2201179 h 3752009"/>
              <a:gd name="connsiteX13" fmla="*/ 5464513 w 5464513"/>
              <a:gd name="connsiteY13" fmla="*/ 2864034 h 3752009"/>
              <a:gd name="connsiteX14" fmla="*/ 5464513 w 5464513"/>
              <a:gd name="connsiteY14" fmla="*/ 3752009 h 3752009"/>
              <a:gd name="connsiteX15" fmla="*/ 4672159 w 5464513"/>
              <a:gd name="connsiteY15" fmla="*/ 3752009 h 3752009"/>
              <a:gd name="connsiteX16" fmla="*/ 3934449 w 5464513"/>
              <a:gd name="connsiteY16" fmla="*/ 3752009 h 3752009"/>
              <a:gd name="connsiteX17" fmla="*/ 3251385 w 5464513"/>
              <a:gd name="connsiteY17" fmla="*/ 3752009 h 3752009"/>
              <a:gd name="connsiteX18" fmla="*/ 2622966 w 5464513"/>
              <a:gd name="connsiteY18" fmla="*/ 3752009 h 3752009"/>
              <a:gd name="connsiteX19" fmla="*/ 1885257 w 5464513"/>
              <a:gd name="connsiteY19" fmla="*/ 3752009 h 3752009"/>
              <a:gd name="connsiteX20" fmla="*/ 1256838 w 5464513"/>
              <a:gd name="connsiteY20" fmla="*/ 3752009 h 3752009"/>
              <a:gd name="connsiteX21" fmla="*/ 683064 w 5464513"/>
              <a:gd name="connsiteY21" fmla="*/ 3752009 h 3752009"/>
              <a:gd name="connsiteX22" fmla="*/ 0 w 5464513"/>
              <a:gd name="connsiteY22" fmla="*/ 3752009 h 3752009"/>
              <a:gd name="connsiteX23" fmla="*/ 0 w 5464513"/>
              <a:gd name="connsiteY23" fmla="*/ 3239234 h 3752009"/>
              <a:gd name="connsiteX24" fmla="*/ 0 w 5464513"/>
              <a:gd name="connsiteY24" fmla="*/ 2538859 h 3752009"/>
              <a:gd name="connsiteX25" fmla="*/ 0 w 5464513"/>
              <a:gd name="connsiteY25" fmla="*/ 1988565 h 3752009"/>
              <a:gd name="connsiteX26" fmla="*/ 0 w 5464513"/>
              <a:gd name="connsiteY26" fmla="*/ 1400750 h 3752009"/>
              <a:gd name="connsiteX27" fmla="*/ 0 w 5464513"/>
              <a:gd name="connsiteY27" fmla="*/ 850455 h 3752009"/>
              <a:gd name="connsiteX28" fmla="*/ 0 w 5464513"/>
              <a:gd name="connsiteY28" fmla="*/ 0 h 375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64513" h="3752009" extrusionOk="0">
                <a:moveTo>
                  <a:pt x="0" y="0"/>
                </a:moveTo>
                <a:cubicBezTo>
                  <a:pt x="333290" y="-27290"/>
                  <a:pt x="417211" y="-12089"/>
                  <a:pt x="737709" y="0"/>
                </a:cubicBezTo>
                <a:cubicBezTo>
                  <a:pt x="1058207" y="12089"/>
                  <a:pt x="1259321" y="-28863"/>
                  <a:pt x="1420773" y="0"/>
                </a:cubicBezTo>
                <a:cubicBezTo>
                  <a:pt x="1582225" y="28863"/>
                  <a:pt x="1765558" y="20383"/>
                  <a:pt x="2103838" y="0"/>
                </a:cubicBezTo>
                <a:cubicBezTo>
                  <a:pt x="2442118" y="-20383"/>
                  <a:pt x="2557781" y="24080"/>
                  <a:pt x="2677611" y="0"/>
                </a:cubicBezTo>
                <a:cubicBezTo>
                  <a:pt x="2797441" y="-24080"/>
                  <a:pt x="3023166" y="-7339"/>
                  <a:pt x="3196740" y="0"/>
                </a:cubicBezTo>
                <a:cubicBezTo>
                  <a:pt x="3370314" y="7339"/>
                  <a:pt x="3678294" y="27692"/>
                  <a:pt x="3989094" y="0"/>
                </a:cubicBezTo>
                <a:cubicBezTo>
                  <a:pt x="4299894" y="-27692"/>
                  <a:pt x="4374986" y="-14953"/>
                  <a:pt x="4617513" y="0"/>
                </a:cubicBezTo>
                <a:cubicBezTo>
                  <a:pt x="4860040" y="14953"/>
                  <a:pt x="5198345" y="-31643"/>
                  <a:pt x="5464513" y="0"/>
                </a:cubicBezTo>
                <a:cubicBezTo>
                  <a:pt x="5486389" y="216948"/>
                  <a:pt x="5478266" y="294793"/>
                  <a:pt x="5464513" y="512775"/>
                </a:cubicBezTo>
                <a:cubicBezTo>
                  <a:pt x="5450760" y="730758"/>
                  <a:pt x="5478154" y="940043"/>
                  <a:pt x="5464513" y="1138109"/>
                </a:cubicBezTo>
                <a:cubicBezTo>
                  <a:pt x="5450872" y="1336175"/>
                  <a:pt x="5445704" y="1431606"/>
                  <a:pt x="5464513" y="1650884"/>
                </a:cubicBezTo>
                <a:cubicBezTo>
                  <a:pt x="5483322" y="1870162"/>
                  <a:pt x="5483165" y="2025803"/>
                  <a:pt x="5464513" y="2201179"/>
                </a:cubicBezTo>
                <a:cubicBezTo>
                  <a:pt x="5445861" y="2376555"/>
                  <a:pt x="5451660" y="2627007"/>
                  <a:pt x="5464513" y="2864034"/>
                </a:cubicBezTo>
                <a:cubicBezTo>
                  <a:pt x="5477366" y="3101061"/>
                  <a:pt x="5490495" y="3316464"/>
                  <a:pt x="5464513" y="3752009"/>
                </a:cubicBezTo>
                <a:cubicBezTo>
                  <a:pt x="5143494" y="3748678"/>
                  <a:pt x="4878035" y="3728124"/>
                  <a:pt x="4672159" y="3752009"/>
                </a:cubicBezTo>
                <a:cubicBezTo>
                  <a:pt x="4466283" y="3775894"/>
                  <a:pt x="4185662" y="3723977"/>
                  <a:pt x="3934449" y="3752009"/>
                </a:cubicBezTo>
                <a:cubicBezTo>
                  <a:pt x="3683236" y="3780042"/>
                  <a:pt x="3478399" y="3759675"/>
                  <a:pt x="3251385" y="3752009"/>
                </a:cubicBezTo>
                <a:cubicBezTo>
                  <a:pt x="3024371" y="3744343"/>
                  <a:pt x="2794709" y="3730921"/>
                  <a:pt x="2622966" y="3752009"/>
                </a:cubicBezTo>
                <a:cubicBezTo>
                  <a:pt x="2451223" y="3773097"/>
                  <a:pt x="2152306" y="3721047"/>
                  <a:pt x="1885257" y="3752009"/>
                </a:cubicBezTo>
                <a:cubicBezTo>
                  <a:pt x="1618208" y="3782971"/>
                  <a:pt x="1537809" y="3770620"/>
                  <a:pt x="1256838" y="3752009"/>
                </a:cubicBezTo>
                <a:cubicBezTo>
                  <a:pt x="975867" y="3733398"/>
                  <a:pt x="915998" y="3731992"/>
                  <a:pt x="683064" y="3752009"/>
                </a:cubicBezTo>
                <a:cubicBezTo>
                  <a:pt x="450130" y="3772026"/>
                  <a:pt x="300737" y="3728733"/>
                  <a:pt x="0" y="3752009"/>
                </a:cubicBezTo>
                <a:cubicBezTo>
                  <a:pt x="436" y="3637337"/>
                  <a:pt x="20070" y="3369702"/>
                  <a:pt x="0" y="3239234"/>
                </a:cubicBezTo>
                <a:cubicBezTo>
                  <a:pt x="-20070" y="3108767"/>
                  <a:pt x="11589" y="2787370"/>
                  <a:pt x="0" y="2538859"/>
                </a:cubicBezTo>
                <a:cubicBezTo>
                  <a:pt x="-11589" y="2290349"/>
                  <a:pt x="12964" y="2182674"/>
                  <a:pt x="0" y="1988565"/>
                </a:cubicBezTo>
                <a:cubicBezTo>
                  <a:pt x="-12964" y="1794456"/>
                  <a:pt x="14030" y="1567251"/>
                  <a:pt x="0" y="1400750"/>
                </a:cubicBezTo>
                <a:cubicBezTo>
                  <a:pt x="-14030" y="1234249"/>
                  <a:pt x="5503" y="1114137"/>
                  <a:pt x="0" y="850455"/>
                </a:cubicBezTo>
                <a:cubicBezTo>
                  <a:pt x="-5503" y="586774"/>
                  <a:pt x="23111" y="273548"/>
                  <a:pt x="0" y="0"/>
                </a:cubicBezTo>
                <a:close/>
              </a:path>
            </a:pathLst>
          </a:custGeom>
          <a:noFill/>
          <a:ln w="28575">
            <a:solidFill>
              <a:schemeClr val="accent1">
                <a:lumMod val="60000"/>
                <a:lumOff val="40000"/>
              </a:schemeClr>
            </a:solidFill>
            <a:extLst>
              <a:ext uri="{C807C97D-BFC1-408E-A445-0C87EB9F89A2}">
                <ask:lineSketchStyleProps xmlns:ask="http://schemas.microsoft.com/office/drawing/2018/sketchyshapes" sd="325460504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D80AD85-F47E-4457-A51B-68A5C52EB5A1}"/>
              </a:ext>
            </a:extLst>
          </p:cNvPr>
          <p:cNvPicPr>
            <a:picLocks noChangeAspect="1"/>
          </p:cNvPicPr>
          <p:nvPr/>
        </p:nvPicPr>
        <p:blipFill>
          <a:blip r:embed="rId4"/>
          <a:stretch>
            <a:fillRect/>
          </a:stretch>
        </p:blipFill>
        <p:spPr>
          <a:xfrm>
            <a:off x="344017" y="2685394"/>
            <a:ext cx="5923100" cy="2588718"/>
          </a:xfrm>
          <a:prstGeom prst="rect">
            <a:avLst/>
          </a:prstGeom>
        </p:spPr>
      </p:pic>
      <p:sp>
        <p:nvSpPr>
          <p:cNvPr id="16" name="矩形 15">
            <a:extLst>
              <a:ext uri="{FF2B5EF4-FFF2-40B4-BE49-F238E27FC236}">
                <a16:creationId xmlns:a16="http://schemas.microsoft.com/office/drawing/2014/main" id="{2846AB17-F350-48E7-95EE-9D472CE51D97}"/>
              </a:ext>
            </a:extLst>
          </p:cNvPr>
          <p:cNvSpPr/>
          <p:nvPr/>
        </p:nvSpPr>
        <p:spPr>
          <a:xfrm>
            <a:off x="297259" y="2231319"/>
            <a:ext cx="6016616" cy="3752009"/>
          </a:xfrm>
          <a:custGeom>
            <a:avLst/>
            <a:gdLst>
              <a:gd name="connsiteX0" fmla="*/ 0 w 6016616"/>
              <a:gd name="connsiteY0" fmla="*/ 0 h 3752009"/>
              <a:gd name="connsiteX1" fmla="*/ 728679 w 6016616"/>
              <a:gd name="connsiteY1" fmla="*/ 0 h 3752009"/>
              <a:gd name="connsiteX2" fmla="*/ 1397192 w 6016616"/>
              <a:gd name="connsiteY2" fmla="*/ 0 h 3752009"/>
              <a:gd name="connsiteX3" fmla="*/ 2065705 w 6016616"/>
              <a:gd name="connsiteY3" fmla="*/ 0 h 3752009"/>
              <a:gd name="connsiteX4" fmla="*/ 2613885 w 6016616"/>
              <a:gd name="connsiteY4" fmla="*/ 0 h 3752009"/>
              <a:gd name="connsiteX5" fmla="*/ 3101900 w 6016616"/>
              <a:gd name="connsiteY5" fmla="*/ 0 h 3752009"/>
              <a:gd name="connsiteX6" fmla="*/ 3890745 w 6016616"/>
              <a:gd name="connsiteY6" fmla="*/ 0 h 3752009"/>
              <a:gd name="connsiteX7" fmla="*/ 4499092 w 6016616"/>
              <a:gd name="connsiteY7" fmla="*/ 0 h 3752009"/>
              <a:gd name="connsiteX8" fmla="*/ 5167605 w 6016616"/>
              <a:gd name="connsiteY8" fmla="*/ 0 h 3752009"/>
              <a:gd name="connsiteX9" fmla="*/ 6016616 w 6016616"/>
              <a:gd name="connsiteY9" fmla="*/ 0 h 3752009"/>
              <a:gd name="connsiteX10" fmla="*/ 6016616 w 6016616"/>
              <a:gd name="connsiteY10" fmla="*/ 512775 h 3752009"/>
              <a:gd name="connsiteX11" fmla="*/ 6016616 w 6016616"/>
              <a:gd name="connsiteY11" fmla="*/ 1025549 h 3752009"/>
              <a:gd name="connsiteX12" fmla="*/ 6016616 w 6016616"/>
              <a:gd name="connsiteY12" fmla="*/ 1575844 h 3752009"/>
              <a:gd name="connsiteX13" fmla="*/ 6016616 w 6016616"/>
              <a:gd name="connsiteY13" fmla="*/ 2238699 h 3752009"/>
              <a:gd name="connsiteX14" fmla="*/ 6016616 w 6016616"/>
              <a:gd name="connsiteY14" fmla="*/ 2864034 h 3752009"/>
              <a:gd name="connsiteX15" fmla="*/ 6016616 w 6016616"/>
              <a:gd name="connsiteY15" fmla="*/ 3752009 h 3752009"/>
              <a:gd name="connsiteX16" fmla="*/ 5468435 w 6016616"/>
              <a:gd name="connsiteY16" fmla="*/ 3752009 h 3752009"/>
              <a:gd name="connsiteX17" fmla="*/ 4799923 w 6016616"/>
              <a:gd name="connsiteY17" fmla="*/ 3752009 h 3752009"/>
              <a:gd name="connsiteX18" fmla="*/ 4191576 w 6016616"/>
              <a:gd name="connsiteY18" fmla="*/ 3752009 h 3752009"/>
              <a:gd name="connsiteX19" fmla="*/ 3462897 w 6016616"/>
              <a:gd name="connsiteY19" fmla="*/ 3752009 h 3752009"/>
              <a:gd name="connsiteX20" fmla="*/ 2854550 w 6016616"/>
              <a:gd name="connsiteY20" fmla="*/ 3752009 h 3752009"/>
              <a:gd name="connsiteX21" fmla="*/ 2306369 w 6016616"/>
              <a:gd name="connsiteY21" fmla="*/ 3752009 h 3752009"/>
              <a:gd name="connsiteX22" fmla="*/ 1758189 w 6016616"/>
              <a:gd name="connsiteY22" fmla="*/ 3752009 h 3752009"/>
              <a:gd name="connsiteX23" fmla="*/ 1270174 w 6016616"/>
              <a:gd name="connsiteY23" fmla="*/ 3752009 h 3752009"/>
              <a:gd name="connsiteX24" fmla="*/ 0 w 6016616"/>
              <a:gd name="connsiteY24" fmla="*/ 3752009 h 3752009"/>
              <a:gd name="connsiteX25" fmla="*/ 0 w 6016616"/>
              <a:gd name="connsiteY25" fmla="*/ 3126674 h 3752009"/>
              <a:gd name="connsiteX26" fmla="*/ 0 w 6016616"/>
              <a:gd name="connsiteY26" fmla="*/ 2538859 h 3752009"/>
              <a:gd name="connsiteX27" fmla="*/ 0 w 6016616"/>
              <a:gd name="connsiteY27" fmla="*/ 1988565 h 3752009"/>
              <a:gd name="connsiteX28" fmla="*/ 0 w 6016616"/>
              <a:gd name="connsiteY28" fmla="*/ 1325710 h 3752009"/>
              <a:gd name="connsiteX29" fmla="*/ 0 w 6016616"/>
              <a:gd name="connsiteY29" fmla="*/ 775415 h 3752009"/>
              <a:gd name="connsiteX30" fmla="*/ 0 w 6016616"/>
              <a:gd name="connsiteY30" fmla="*/ 0 h 375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6616" h="3752009" extrusionOk="0">
                <a:moveTo>
                  <a:pt x="0" y="0"/>
                </a:moveTo>
                <a:cubicBezTo>
                  <a:pt x="267280" y="21628"/>
                  <a:pt x="440582" y="-16085"/>
                  <a:pt x="728679" y="0"/>
                </a:cubicBezTo>
                <a:cubicBezTo>
                  <a:pt x="1016776" y="16085"/>
                  <a:pt x="1258410" y="-3362"/>
                  <a:pt x="1397192" y="0"/>
                </a:cubicBezTo>
                <a:cubicBezTo>
                  <a:pt x="1535974" y="3362"/>
                  <a:pt x="1895068" y="22295"/>
                  <a:pt x="2065705" y="0"/>
                </a:cubicBezTo>
                <a:cubicBezTo>
                  <a:pt x="2236342" y="-22295"/>
                  <a:pt x="2492586" y="22931"/>
                  <a:pt x="2613885" y="0"/>
                </a:cubicBezTo>
                <a:cubicBezTo>
                  <a:pt x="2735184" y="-22931"/>
                  <a:pt x="2870362" y="-8750"/>
                  <a:pt x="3101900" y="0"/>
                </a:cubicBezTo>
                <a:cubicBezTo>
                  <a:pt x="3333438" y="8750"/>
                  <a:pt x="3678713" y="35913"/>
                  <a:pt x="3890745" y="0"/>
                </a:cubicBezTo>
                <a:cubicBezTo>
                  <a:pt x="4102777" y="-35913"/>
                  <a:pt x="4302569" y="12820"/>
                  <a:pt x="4499092" y="0"/>
                </a:cubicBezTo>
                <a:cubicBezTo>
                  <a:pt x="4695615" y="-12820"/>
                  <a:pt x="4865224" y="3153"/>
                  <a:pt x="5167605" y="0"/>
                </a:cubicBezTo>
                <a:cubicBezTo>
                  <a:pt x="5469986" y="-3153"/>
                  <a:pt x="5637093" y="8531"/>
                  <a:pt x="6016616" y="0"/>
                </a:cubicBezTo>
                <a:cubicBezTo>
                  <a:pt x="6025528" y="247037"/>
                  <a:pt x="6003383" y="349550"/>
                  <a:pt x="6016616" y="512775"/>
                </a:cubicBezTo>
                <a:cubicBezTo>
                  <a:pt x="6029849" y="676000"/>
                  <a:pt x="5993146" y="811174"/>
                  <a:pt x="6016616" y="1025549"/>
                </a:cubicBezTo>
                <a:cubicBezTo>
                  <a:pt x="6040086" y="1239924"/>
                  <a:pt x="6035268" y="1400468"/>
                  <a:pt x="6016616" y="1575844"/>
                </a:cubicBezTo>
                <a:cubicBezTo>
                  <a:pt x="5997964" y="1751220"/>
                  <a:pt x="6003763" y="2001672"/>
                  <a:pt x="6016616" y="2238699"/>
                </a:cubicBezTo>
                <a:cubicBezTo>
                  <a:pt x="6029469" y="2475726"/>
                  <a:pt x="6042364" y="2679374"/>
                  <a:pt x="6016616" y="2864034"/>
                </a:cubicBezTo>
                <a:cubicBezTo>
                  <a:pt x="5990868" y="3048694"/>
                  <a:pt x="6058492" y="3360755"/>
                  <a:pt x="6016616" y="3752009"/>
                </a:cubicBezTo>
                <a:cubicBezTo>
                  <a:pt x="5814465" y="3739220"/>
                  <a:pt x="5705631" y="3744352"/>
                  <a:pt x="5468435" y="3752009"/>
                </a:cubicBezTo>
                <a:cubicBezTo>
                  <a:pt x="5231239" y="3759666"/>
                  <a:pt x="5105448" y="3766278"/>
                  <a:pt x="4799923" y="3752009"/>
                </a:cubicBezTo>
                <a:cubicBezTo>
                  <a:pt x="4494398" y="3737740"/>
                  <a:pt x="4447249" y="3754756"/>
                  <a:pt x="4191576" y="3752009"/>
                </a:cubicBezTo>
                <a:cubicBezTo>
                  <a:pt x="3935903" y="3749262"/>
                  <a:pt x="3803416" y="3736039"/>
                  <a:pt x="3462897" y="3752009"/>
                </a:cubicBezTo>
                <a:cubicBezTo>
                  <a:pt x="3122378" y="3767979"/>
                  <a:pt x="3083989" y="3778432"/>
                  <a:pt x="2854550" y="3752009"/>
                </a:cubicBezTo>
                <a:cubicBezTo>
                  <a:pt x="2625111" y="3725586"/>
                  <a:pt x="2533070" y="3767587"/>
                  <a:pt x="2306369" y="3752009"/>
                </a:cubicBezTo>
                <a:cubicBezTo>
                  <a:pt x="2079668" y="3736431"/>
                  <a:pt x="1879224" y="3775378"/>
                  <a:pt x="1758189" y="3752009"/>
                </a:cubicBezTo>
                <a:cubicBezTo>
                  <a:pt x="1637154" y="3728640"/>
                  <a:pt x="1503065" y="3766317"/>
                  <a:pt x="1270174" y="3752009"/>
                </a:cubicBezTo>
                <a:cubicBezTo>
                  <a:pt x="1037284" y="3737701"/>
                  <a:pt x="266243" y="3722089"/>
                  <a:pt x="0" y="3752009"/>
                </a:cubicBezTo>
                <a:cubicBezTo>
                  <a:pt x="24248" y="3615383"/>
                  <a:pt x="-14140" y="3344768"/>
                  <a:pt x="0" y="3126674"/>
                </a:cubicBezTo>
                <a:cubicBezTo>
                  <a:pt x="14140" y="2908581"/>
                  <a:pt x="14030" y="2705360"/>
                  <a:pt x="0" y="2538859"/>
                </a:cubicBezTo>
                <a:cubicBezTo>
                  <a:pt x="-14030" y="2372358"/>
                  <a:pt x="8706" y="2249167"/>
                  <a:pt x="0" y="1988565"/>
                </a:cubicBezTo>
                <a:cubicBezTo>
                  <a:pt x="-8706" y="1727963"/>
                  <a:pt x="-14373" y="1470293"/>
                  <a:pt x="0" y="1325710"/>
                </a:cubicBezTo>
                <a:cubicBezTo>
                  <a:pt x="14373" y="1181128"/>
                  <a:pt x="3588" y="1018893"/>
                  <a:pt x="0" y="775415"/>
                </a:cubicBezTo>
                <a:cubicBezTo>
                  <a:pt x="-3588" y="531938"/>
                  <a:pt x="20322" y="178810"/>
                  <a:pt x="0" y="0"/>
                </a:cubicBezTo>
                <a:close/>
              </a:path>
            </a:pathLst>
          </a:custGeom>
          <a:noFill/>
          <a:ln w="28575">
            <a:solidFill>
              <a:schemeClr val="accent1">
                <a:lumMod val="60000"/>
                <a:lumOff val="40000"/>
              </a:schemeClr>
            </a:solidFill>
            <a:extLst>
              <a:ext uri="{C807C97D-BFC1-408E-A445-0C87EB9F89A2}">
                <ask:lineSketchStyleProps xmlns:ask="http://schemas.microsoft.com/office/drawing/2018/sketchyshapes" sd="325460504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578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Object Removal</a:t>
            </a:r>
            <a:endParaRPr lang="zh-CN" altLang="en-US"/>
          </a:p>
        </p:txBody>
      </p:sp>
      <p:sp>
        <p:nvSpPr>
          <p:cNvPr id="6" name="矩形: 圆角 5">
            <a:extLst>
              <a:ext uri="{FF2B5EF4-FFF2-40B4-BE49-F238E27FC236}">
                <a16:creationId xmlns:a16="http://schemas.microsoft.com/office/drawing/2014/main" id="{2441CB68-2C5B-471C-A338-A14AED02698E}"/>
              </a:ext>
            </a:extLst>
          </p:cNvPr>
          <p:cNvSpPr/>
          <p:nvPr/>
        </p:nvSpPr>
        <p:spPr>
          <a:xfrm>
            <a:off x="710916" y="1618942"/>
            <a:ext cx="5668112" cy="15151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1" name="矩形: 圆角 10">
            <a:extLst>
              <a:ext uri="{FF2B5EF4-FFF2-40B4-BE49-F238E27FC236}">
                <a16:creationId xmlns:a16="http://schemas.microsoft.com/office/drawing/2014/main" id="{E0097CAB-C3D9-48E3-95AF-78986D7FD1E6}"/>
              </a:ext>
            </a:extLst>
          </p:cNvPr>
          <p:cNvSpPr/>
          <p:nvPr/>
        </p:nvSpPr>
        <p:spPr>
          <a:xfrm>
            <a:off x="7154070" y="1581011"/>
            <a:ext cx="4909457" cy="430816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342900" indent="-342900">
              <a:buFont typeface="Wingdings" panose="05000000000000000000" pitchFamily="2" charset="2"/>
              <a:buChar char="p"/>
            </a:pPr>
            <a:endParaRPr lang="en-US" altLang="zh-CN" sz="2000">
              <a:solidFill>
                <a:srgbClr val="333333"/>
              </a:solidFill>
              <a:latin typeface="Droid Serif"/>
              <a:sym typeface="微软雅黑" panose="020B0503020204020204" pitchFamily="34" charset="-122"/>
            </a:endParaRPr>
          </a:p>
        </p:txBody>
      </p:sp>
      <p:sp>
        <p:nvSpPr>
          <p:cNvPr id="13" name="文本框 12">
            <a:extLst>
              <a:ext uri="{FF2B5EF4-FFF2-40B4-BE49-F238E27FC236}">
                <a16:creationId xmlns:a16="http://schemas.microsoft.com/office/drawing/2014/main" id="{FCA1FA19-E929-427A-877D-F42EF05478C2}"/>
              </a:ext>
            </a:extLst>
          </p:cNvPr>
          <p:cNvSpPr txBox="1"/>
          <p:nvPr/>
        </p:nvSpPr>
        <p:spPr>
          <a:xfrm>
            <a:off x="361797" y="884995"/>
            <a:ext cx="8891059" cy="584775"/>
          </a:xfrm>
          <a:prstGeom prst="rect">
            <a:avLst/>
          </a:prstGeom>
          <a:noFill/>
        </p:spPr>
        <p:txBody>
          <a:bodyPr wrap="square">
            <a:spAutoFit/>
          </a:bodyPr>
          <a:lstStyle/>
          <a:p>
            <a:r>
              <a:rPr lang="en-US" altLang="zh-CN" sz="3200" b="1" kern="0">
                <a:solidFill>
                  <a:schemeClr val="accent1"/>
                </a:solidFill>
                <a:latin typeface="微软雅黑" panose="020B0503020204020204" pitchFamily="34" charset="-122"/>
                <a:ea typeface="微软雅黑" panose="020B0503020204020204" pitchFamily="34" charset="-122"/>
              </a:rPr>
              <a:t>Delete and Insert</a:t>
            </a:r>
          </a:p>
        </p:txBody>
      </p:sp>
      <p:grpSp>
        <p:nvGrpSpPr>
          <p:cNvPr id="14" name="组合 13">
            <a:extLst>
              <a:ext uri="{FF2B5EF4-FFF2-40B4-BE49-F238E27FC236}">
                <a16:creationId xmlns:a16="http://schemas.microsoft.com/office/drawing/2014/main" id="{9601447C-0A5B-4D8B-9993-9044D745A0AE}"/>
              </a:ext>
            </a:extLst>
          </p:cNvPr>
          <p:cNvGrpSpPr/>
          <p:nvPr/>
        </p:nvGrpSpPr>
        <p:grpSpPr>
          <a:xfrm>
            <a:off x="1021781" y="1919558"/>
            <a:ext cx="5154477" cy="946858"/>
            <a:chOff x="544066" y="3331227"/>
            <a:chExt cx="5154477" cy="946858"/>
          </a:xfrm>
        </p:grpSpPr>
        <p:pic>
          <p:nvPicPr>
            <p:cNvPr id="4" name="图片 3" descr="文本, 信件&#10;&#10;描述已自动生成">
              <a:extLst>
                <a:ext uri="{FF2B5EF4-FFF2-40B4-BE49-F238E27FC236}">
                  <a16:creationId xmlns:a16="http://schemas.microsoft.com/office/drawing/2014/main" id="{0DF32858-F771-4002-A0A2-02E7AED12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66" y="3354160"/>
              <a:ext cx="5019675" cy="923925"/>
            </a:xfrm>
            <a:prstGeom prst="rect">
              <a:avLst/>
            </a:prstGeom>
          </p:spPr>
        </p:pic>
        <p:sp>
          <p:nvSpPr>
            <p:cNvPr id="12" name="矩形 11">
              <a:extLst>
                <a:ext uri="{FF2B5EF4-FFF2-40B4-BE49-F238E27FC236}">
                  <a16:creationId xmlns:a16="http://schemas.microsoft.com/office/drawing/2014/main" id="{BB880777-1337-43BC-95ED-BA6836F1496A}"/>
                </a:ext>
              </a:extLst>
            </p:cNvPr>
            <p:cNvSpPr/>
            <p:nvPr/>
          </p:nvSpPr>
          <p:spPr>
            <a:xfrm>
              <a:off x="544067" y="3331227"/>
              <a:ext cx="5154476" cy="923925"/>
            </a:xfrm>
            <a:custGeom>
              <a:avLst/>
              <a:gdLst>
                <a:gd name="connsiteX0" fmla="*/ 0 w 5154476"/>
                <a:gd name="connsiteY0" fmla="*/ 0 h 923925"/>
                <a:gd name="connsiteX1" fmla="*/ 572720 w 5154476"/>
                <a:gd name="connsiteY1" fmla="*/ 0 h 923925"/>
                <a:gd name="connsiteX2" fmla="*/ 1145439 w 5154476"/>
                <a:gd name="connsiteY2" fmla="*/ 0 h 923925"/>
                <a:gd name="connsiteX3" fmla="*/ 1821248 w 5154476"/>
                <a:gd name="connsiteY3" fmla="*/ 0 h 923925"/>
                <a:gd name="connsiteX4" fmla="*/ 2239333 w 5154476"/>
                <a:gd name="connsiteY4" fmla="*/ 0 h 923925"/>
                <a:gd name="connsiteX5" fmla="*/ 2812053 w 5154476"/>
                <a:gd name="connsiteY5" fmla="*/ 0 h 923925"/>
                <a:gd name="connsiteX6" fmla="*/ 3487862 w 5154476"/>
                <a:gd name="connsiteY6" fmla="*/ 0 h 923925"/>
                <a:gd name="connsiteX7" fmla="*/ 4009037 w 5154476"/>
                <a:gd name="connsiteY7" fmla="*/ 0 h 923925"/>
                <a:gd name="connsiteX8" fmla="*/ 4581756 w 5154476"/>
                <a:gd name="connsiteY8" fmla="*/ 0 h 923925"/>
                <a:gd name="connsiteX9" fmla="*/ 5154476 w 5154476"/>
                <a:gd name="connsiteY9" fmla="*/ 0 h 923925"/>
                <a:gd name="connsiteX10" fmla="*/ 5154476 w 5154476"/>
                <a:gd name="connsiteY10" fmla="*/ 461963 h 923925"/>
                <a:gd name="connsiteX11" fmla="*/ 5154476 w 5154476"/>
                <a:gd name="connsiteY11" fmla="*/ 923925 h 923925"/>
                <a:gd name="connsiteX12" fmla="*/ 4530212 w 5154476"/>
                <a:gd name="connsiteY12" fmla="*/ 923925 h 923925"/>
                <a:gd name="connsiteX13" fmla="*/ 3905947 w 5154476"/>
                <a:gd name="connsiteY13" fmla="*/ 923925 h 923925"/>
                <a:gd name="connsiteX14" fmla="*/ 3333228 w 5154476"/>
                <a:gd name="connsiteY14" fmla="*/ 923925 h 923925"/>
                <a:gd name="connsiteX15" fmla="*/ 2812053 w 5154476"/>
                <a:gd name="connsiteY15" fmla="*/ 923925 h 923925"/>
                <a:gd name="connsiteX16" fmla="*/ 2290878 w 5154476"/>
                <a:gd name="connsiteY16" fmla="*/ 923925 h 923925"/>
                <a:gd name="connsiteX17" fmla="*/ 1872793 w 5154476"/>
                <a:gd name="connsiteY17" fmla="*/ 923925 h 923925"/>
                <a:gd name="connsiteX18" fmla="*/ 1403163 w 5154476"/>
                <a:gd name="connsiteY18" fmla="*/ 923925 h 923925"/>
                <a:gd name="connsiteX19" fmla="*/ 985078 w 5154476"/>
                <a:gd name="connsiteY19" fmla="*/ 923925 h 923925"/>
                <a:gd name="connsiteX20" fmla="*/ 0 w 5154476"/>
                <a:gd name="connsiteY20" fmla="*/ 923925 h 923925"/>
                <a:gd name="connsiteX21" fmla="*/ 0 w 5154476"/>
                <a:gd name="connsiteY21" fmla="*/ 461963 h 923925"/>
                <a:gd name="connsiteX22" fmla="*/ 0 w 5154476"/>
                <a:gd name="connsiteY22" fmla="*/ 0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54476" h="923925" extrusionOk="0">
                  <a:moveTo>
                    <a:pt x="0" y="0"/>
                  </a:moveTo>
                  <a:cubicBezTo>
                    <a:pt x="233812" y="-28246"/>
                    <a:pt x="377790" y="42934"/>
                    <a:pt x="572720" y="0"/>
                  </a:cubicBezTo>
                  <a:cubicBezTo>
                    <a:pt x="767650" y="-42934"/>
                    <a:pt x="927300" y="27486"/>
                    <a:pt x="1145439" y="0"/>
                  </a:cubicBezTo>
                  <a:cubicBezTo>
                    <a:pt x="1363578" y="-27486"/>
                    <a:pt x="1588504" y="18082"/>
                    <a:pt x="1821248" y="0"/>
                  </a:cubicBezTo>
                  <a:cubicBezTo>
                    <a:pt x="2053992" y="-18082"/>
                    <a:pt x="2147586" y="19001"/>
                    <a:pt x="2239333" y="0"/>
                  </a:cubicBezTo>
                  <a:cubicBezTo>
                    <a:pt x="2331080" y="-19001"/>
                    <a:pt x="2569913" y="8842"/>
                    <a:pt x="2812053" y="0"/>
                  </a:cubicBezTo>
                  <a:cubicBezTo>
                    <a:pt x="3054193" y="-8842"/>
                    <a:pt x="3226922" y="62822"/>
                    <a:pt x="3487862" y="0"/>
                  </a:cubicBezTo>
                  <a:cubicBezTo>
                    <a:pt x="3748802" y="-62822"/>
                    <a:pt x="3899512" y="40346"/>
                    <a:pt x="4009037" y="0"/>
                  </a:cubicBezTo>
                  <a:cubicBezTo>
                    <a:pt x="4118563" y="-40346"/>
                    <a:pt x="4452186" y="32656"/>
                    <a:pt x="4581756" y="0"/>
                  </a:cubicBezTo>
                  <a:cubicBezTo>
                    <a:pt x="4711326" y="-32656"/>
                    <a:pt x="4979386" y="8843"/>
                    <a:pt x="5154476" y="0"/>
                  </a:cubicBezTo>
                  <a:cubicBezTo>
                    <a:pt x="5171494" y="130612"/>
                    <a:pt x="5134883" y="278422"/>
                    <a:pt x="5154476" y="461963"/>
                  </a:cubicBezTo>
                  <a:cubicBezTo>
                    <a:pt x="5174069" y="645504"/>
                    <a:pt x="5109925" y="822471"/>
                    <a:pt x="5154476" y="923925"/>
                  </a:cubicBezTo>
                  <a:cubicBezTo>
                    <a:pt x="5028893" y="938054"/>
                    <a:pt x="4840050" y="853643"/>
                    <a:pt x="4530212" y="923925"/>
                  </a:cubicBezTo>
                  <a:cubicBezTo>
                    <a:pt x="4220374" y="994207"/>
                    <a:pt x="4038385" y="873055"/>
                    <a:pt x="3905947" y="923925"/>
                  </a:cubicBezTo>
                  <a:cubicBezTo>
                    <a:pt x="3773510" y="974795"/>
                    <a:pt x="3581947" y="873499"/>
                    <a:pt x="3333228" y="923925"/>
                  </a:cubicBezTo>
                  <a:cubicBezTo>
                    <a:pt x="3084509" y="974351"/>
                    <a:pt x="2989893" y="865700"/>
                    <a:pt x="2812053" y="923925"/>
                  </a:cubicBezTo>
                  <a:cubicBezTo>
                    <a:pt x="2634213" y="982150"/>
                    <a:pt x="2433903" y="913779"/>
                    <a:pt x="2290878" y="923925"/>
                  </a:cubicBezTo>
                  <a:cubicBezTo>
                    <a:pt x="2147853" y="934071"/>
                    <a:pt x="2038100" y="908164"/>
                    <a:pt x="1872793" y="923925"/>
                  </a:cubicBezTo>
                  <a:cubicBezTo>
                    <a:pt x="1707487" y="939686"/>
                    <a:pt x="1580431" y="898164"/>
                    <a:pt x="1403163" y="923925"/>
                  </a:cubicBezTo>
                  <a:cubicBezTo>
                    <a:pt x="1225895" y="949686"/>
                    <a:pt x="1108532" y="922331"/>
                    <a:pt x="985078" y="923925"/>
                  </a:cubicBezTo>
                  <a:cubicBezTo>
                    <a:pt x="861625" y="925519"/>
                    <a:pt x="243392" y="838630"/>
                    <a:pt x="0" y="923925"/>
                  </a:cubicBezTo>
                  <a:cubicBezTo>
                    <a:pt x="-55174" y="756145"/>
                    <a:pt x="34245" y="610869"/>
                    <a:pt x="0" y="461963"/>
                  </a:cubicBezTo>
                  <a:cubicBezTo>
                    <a:pt x="-34245" y="313057"/>
                    <a:pt x="53384" y="93503"/>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110755006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F413232C-F160-45C7-8D8C-885436472DED}"/>
              </a:ext>
            </a:extLst>
          </p:cNvPr>
          <p:cNvSpPr txBox="1"/>
          <p:nvPr/>
        </p:nvSpPr>
        <p:spPr>
          <a:xfrm>
            <a:off x="7388171" y="1594953"/>
            <a:ext cx="2612571" cy="523220"/>
          </a:xfrm>
          <a:prstGeom prst="rect">
            <a:avLst/>
          </a:prstGeom>
          <a:noFill/>
        </p:spPr>
        <p:txBody>
          <a:bodyPr wrap="square" rtlCol="0">
            <a:spAutoFit/>
          </a:bodyPr>
          <a:lstStyle/>
          <a:p>
            <a:r>
              <a:rPr lang="en-US" altLang="zh-CN" sz="2800" b="1">
                <a:solidFill>
                  <a:srgbClr val="FF0000"/>
                </a:solidFill>
                <a:latin typeface="Arial" panose="020B0604020202020204" pitchFamily="34" charset="0"/>
              </a:rPr>
              <a:t>Delete</a:t>
            </a:r>
            <a:endParaRPr lang="zh-CN" altLang="en-US" sz="2800">
              <a:solidFill>
                <a:srgbClr val="FF0000"/>
              </a:solidFill>
            </a:endParaRPr>
          </a:p>
        </p:txBody>
      </p:sp>
      <p:sp>
        <p:nvSpPr>
          <p:cNvPr id="15" name="矩形: 圆角 14">
            <a:extLst>
              <a:ext uri="{FF2B5EF4-FFF2-40B4-BE49-F238E27FC236}">
                <a16:creationId xmlns:a16="http://schemas.microsoft.com/office/drawing/2014/main" id="{9DA711AF-13C2-4310-81A6-1A2BED08FF02}"/>
              </a:ext>
            </a:extLst>
          </p:cNvPr>
          <p:cNvSpPr/>
          <p:nvPr/>
        </p:nvSpPr>
        <p:spPr>
          <a:xfrm>
            <a:off x="284204" y="3330474"/>
            <a:ext cx="6615170" cy="292536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grpSp>
        <p:nvGrpSpPr>
          <p:cNvPr id="9" name="组合 8">
            <a:extLst>
              <a:ext uri="{FF2B5EF4-FFF2-40B4-BE49-F238E27FC236}">
                <a16:creationId xmlns:a16="http://schemas.microsoft.com/office/drawing/2014/main" id="{32E1251A-C761-420A-BCD7-371688100DBD}"/>
              </a:ext>
            </a:extLst>
          </p:cNvPr>
          <p:cNvGrpSpPr/>
          <p:nvPr/>
        </p:nvGrpSpPr>
        <p:grpSpPr>
          <a:xfrm>
            <a:off x="7515454" y="2125716"/>
            <a:ext cx="4186688" cy="2264652"/>
            <a:chOff x="7515455" y="2242451"/>
            <a:chExt cx="4186688" cy="1962792"/>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912FB4D-3825-4D84-81F1-D3DA613D461A}"/>
                    </a:ext>
                  </a:extLst>
                </p:cNvPr>
                <p:cNvSpPr txBox="1"/>
                <p:nvPr/>
              </p:nvSpPr>
              <p:spPr>
                <a:xfrm>
                  <a:off x="7515455" y="2266251"/>
                  <a:ext cx="3965629" cy="1938992"/>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a:solidFill>
                        <a:srgbClr val="333333"/>
                      </a:solidFill>
                      <a:latin typeface="Droid Serif"/>
                      <a:sym typeface="微软雅黑" panose="020B0503020204020204" pitchFamily="34" charset="-122"/>
                    </a:rPr>
                    <a:t>Remove nodes on paths in path set </a:t>
                  </a:r>
                  <a14:m>
                    <m:oMath xmlns:m="http://schemas.openxmlformats.org/officeDocument/2006/math">
                      <m:r>
                        <a:rPr lang="en-US" altLang="zh-CN" sz="2000">
                          <a:solidFill>
                            <a:srgbClr val="333333"/>
                          </a:solidFill>
                          <a:latin typeface="Cambria Math" panose="02040503050406030204" pitchFamily="18" charset="0"/>
                          <a:sym typeface="微软雅黑" panose="020B0503020204020204" pitchFamily="34" charset="-122"/>
                        </a:rPr>
                        <m:t>𝑆</m:t>
                      </m:r>
                    </m:oMath>
                  </a14:m>
                  <a:endParaRPr lang="en-US" altLang="zh-CN" sz="2000">
                    <a:solidFill>
                      <a:srgbClr val="333333"/>
                    </a:solidFill>
                    <a:latin typeface="Droid Serif"/>
                    <a:sym typeface="微软雅黑" panose="020B0503020204020204" pitchFamily="34" charset="-122"/>
                  </a:endParaRPr>
                </a:p>
                <a:p>
                  <a:pPr marL="285750" indent="-285750">
                    <a:buFont typeface="Wingdings" panose="05000000000000000000" pitchFamily="2" charset="2"/>
                    <a:buChar char="Ø"/>
                  </a:pPr>
                  <a:r>
                    <a:rPr lang="en-US" altLang="zh-CN" sz="2000">
                      <a:solidFill>
                        <a:srgbClr val="333333"/>
                      </a:solidFill>
                      <a:latin typeface="Droid Serif"/>
                      <a:sym typeface="微软雅黑" panose="020B0503020204020204" pitchFamily="34" charset="-122"/>
                    </a:rPr>
                    <a:t>Repeat the above process from constructing graph to removing nodes, until all the filled nodes are removed</a:t>
                  </a:r>
                </a:p>
              </p:txBody>
            </p:sp>
          </mc:Choice>
          <mc:Fallback xmlns="">
            <p:sp>
              <p:nvSpPr>
                <p:cNvPr id="2" name="文本框 1">
                  <a:extLst>
                    <a:ext uri="{FF2B5EF4-FFF2-40B4-BE49-F238E27FC236}">
                      <a16:creationId xmlns:a16="http://schemas.microsoft.com/office/drawing/2014/main" id="{F912FB4D-3825-4D84-81F1-D3DA613D461A}"/>
                    </a:ext>
                  </a:extLst>
                </p:cNvPr>
                <p:cNvSpPr txBox="1">
                  <a:spLocks noRot="1" noChangeAspect="1" noMove="1" noResize="1" noEditPoints="1" noAdjustHandles="1" noChangeArrowheads="1" noChangeShapeType="1" noTextEdit="1"/>
                </p:cNvSpPr>
                <p:nvPr/>
              </p:nvSpPr>
              <p:spPr>
                <a:xfrm>
                  <a:off x="7515455" y="2266251"/>
                  <a:ext cx="3965629" cy="1938992"/>
                </a:xfrm>
                <a:prstGeom prst="rect">
                  <a:avLst/>
                </a:prstGeom>
                <a:blipFill>
                  <a:blip r:embed="rId4"/>
                  <a:stretch>
                    <a:fillRect l="-1385" t="-1362"/>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C1164220-C995-4C99-B0A4-9CDADDA99315}"/>
                </a:ext>
              </a:extLst>
            </p:cNvPr>
            <p:cNvSpPr/>
            <p:nvPr/>
          </p:nvSpPr>
          <p:spPr>
            <a:xfrm>
              <a:off x="7515455" y="2242451"/>
              <a:ext cx="4186688" cy="1714958"/>
            </a:xfrm>
            <a:custGeom>
              <a:avLst/>
              <a:gdLst>
                <a:gd name="connsiteX0" fmla="*/ 0 w 4186688"/>
                <a:gd name="connsiteY0" fmla="*/ 0 h 1714958"/>
                <a:gd name="connsiteX1" fmla="*/ 598098 w 4186688"/>
                <a:gd name="connsiteY1" fmla="*/ 0 h 1714958"/>
                <a:gd name="connsiteX2" fmla="*/ 1196197 w 4186688"/>
                <a:gd name="connsiteY2" fmla="*/ 0 h 1714958"/>
                <a:gd name="connsiteX3" fmla="*/ 1878029 w 4186688"/>
                <a:gd name="connsiteY3" fmla="*/ 0 h 1714958"/>
                <a:gd name="connsiteX4" fmla="*/ 2350526 w 4186688"/>
                <a:gd name="connsiteY4" fmla="*/ 0 h 1714958"/>
                <a:gd name="connsiteX5" fmla="*/ 2948625 w 4186688"/>
                <a:gd name="connsiteY5" fmla="*/ 0 h 1714958"/>
                <a:gd name="connsiteX6" fmla="*/ 3630457 w 4186688"/>
                <a:gd name="connsiteY6" fmla="*/ 0 h 1714958"/>
                <a:gd name="connsiteX7" fmla="*/ 4186688 w 4186688"/>
                <a:gd name="connsiteY7" fmla="*/ 0 h 1714958"/>
                <a:gd name="connsiteX8" fmla="*/ 4186688 w 4186688"/>
                <a:gd name="connsiteY8" fmla="*/ 571653 h 1714958"/>
                <a:gd name="connsiteX9" fmla="*/ 4186688 w 4186688"/>
                <a:gd name="connsiteY9" fmla="*/ 1143305 h 1714958"/>
                <a:gd name="connsiteX10" fmla="*/ 4186688 w 4186688"/>
                <a:gd name="connsiteY10" fmla="*/ 1714958 h 1714958"/>
                <a:gd name="connsiteX11" fmla="*/ 3546723 w 4186688"/>
                <a:gd name="connsiteY11" fmla="*/ 1714958 h 1714958"/>
                <a:gd name="connsiteX12" fmla="*/ 2864891 w 4186688"/>
                <a:gd name="connsiteY12" fmla="*/ 1714958 h 1714958"/>
                <a:gd name="connsiteX13" fmla="*/ 2224926 w 4186688"/>
                <a:gd name="connsiteY13" fmla="*/ 1714958 h 1714958"/>
                <a:gd name="connsiteX14" fmla="*/ 1626827 w 4186688"/>
                <a:gd name="connsiteY14" fmla="*/ 1714958 h 1714958"/>
                <a:gd name="connsiteX15" fmla="*/ 1070596 w 4186688"/>
                <a:gd name="connsiteY15" fmla="*/ 1714958 h 1714958"/>
                <a:gd name="connsiteX16" fmla="*/ 514365 w 4186688"/>
                <a:gd name="connsiteY16" fmla="*/ 1714958 h 1714958"/>
                <a:gd name="connsiteX17" fmla="*/ 0 w 4186688"/>
                <a:gd name="connsiteY17" fmla="*/ 1714958 h 1714958"/>
                <a:gd name="connsiteX18" fmla="*/ 0 w 4186688"/>
                <a:gd name="connsiteY18" fmla="*/ 1177604 h 1714958"/>
                <a:gd name="connsiteX19" fmla="*/ 0 w 4186688"/>
                <a:gd name="connsiteY19" fmla="*/ 588802 h 1714958"/>
                <a:gd name="connsiteX20" fmla="*/ 0 w 4186688"/>
                <a:gd name="connsiteY20" fmla="*/ 0 h 171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6688" h="1714958" extrusionOk="0">
                  <a:moveTo>
                    <a:pt x="0" y="0"/>
                  </a:moveTo>
                  <a:cubicBezTo>
                    <a:pt x="215533" y="-56588"/>
                    <a:pt x="470424" y="32236"/>
                    <a:pt x="598098" y="0"/>
                  </a:cubicBezTo>
                  <a:cubicBezTo>
                    <a:pt x="725772" y="-32236"/>
                    <a:pt x="923580" y="5075"/>
                    <a:pt x="1196197" y="0"/>
                  </a:cubicBezTo>
                  <a:cubicBezTo>
                    <a:pt x="1468814" y="-5075"/>
                    <a:pt x="1694522" y="19720"/>
                    <a:pt x="1878029" y="0"/>
                  </a:cubicBezTo>
                  <a:cubicBezTo>
                    <a:pt x="2061536" y="-19720"/>
                    <a:pt x="2133044" y="40575"/>
                    <a:pt x="2350526" y="0"/>
                  </a:cubicBezTo>
                  <a:cubicBezTo>
                    <a:pt x="2568008" y="-40575"/>
                    <a:pt x="2801931" y="57735"/>
                    <a:pt x="2948625" y="0"/>
                  </a:cubicBezTo>
                  <a:cubicBezTo>
                    <a:pt x="3095319" y="-57735"/>
                    <a:pt x="3489775" y="1004"/>
                    <a:pt x="3630457" y="0"/>
                  </a:cubicBezTo>
                  <a:cubicBezTo>
                    <a:pt x="3771139" y="-1004"/>
                    <a:pt x="3980601" y="54552"/>
                    <a:pt x="4186688" y="0"/>
                  </a:cubicBezTo>
                  <a:cubicBezTo>
                    <a:pt x="4208101" y="223842"/>
                    <a:pt x="4131456" y="433011"/>
                    <a:pt x="4186688" y="571653"/>
                  </a:cubicBezTo>
                  <a:cubicBezTo>
                    <a:pt x="4241920" y="710295"/>
                    <a:pt x="4143822" y="894034"/>
                    <a:pt x="4186688" y="1143305"/>
                  </a:cubicBezTo>
                  <a:cubicBezTo>
                    <a:pt x="4229554" y="1392576"/>
                    <a:pt x="4125241" y="1574226"/>
                    <a:pt x="4186688" y="1714958"/>
                  </a:cubicBezTo>
                  <a:cubicBezTo>
                    <a:pt x="3874457" y="1765395"/>
                    <a:pt x="3743138" y="1702856"/>
                    <a:pt x="3546723" y="1714958"/>
                  </a:cubicBezTo>
                  <a:cubicBezTo>
                    <a:pt x="3350309" y="1727060"/>
                    <a:pt x="3071035" y="1667086"/>
                    <a:pt x="2864891" y="1714958"/>
                  </a:cubicBezTo>
                  <a:cubicBezTo>
                    <a:pt x="2658747" y="1762830"/>
                    <a:pt x="2414247" y="1647528"/>
                    <a:pt x="2224926" y="1714958"/>
                  </a:cubicBezTo>
                  <a:cubicBezTo>
                    <a:pt x="2035605" y="1782388"/>
                    <a:pt x="1821303" y="1653164"/>
                    <a:pt x="1626827" y="1714958"/>
                  </a:cubicBezTo>
                  <a:cubicBezTo>
                    <a:pt x="1432351" y="1776752"/>
                    <a:pt x="1327941" y="1690045"/>
                    <a:pt x="1070596" y="1714958"/>
                  </a:cubicBezTo>
                  <a:cubicBezTo>
                    <a:pt x="813251" y="1739871"/>
                    <a:pt x="682017" y="1650465"/>
                    <a:pt x="514365" y="1714958"/>
                  </a:cubicBezTo>
                  <a:cubicBezTo>
                    <a:pt x="346713" y="1779451"/>
                    <a:pt x="201786" y="1674557"/>
                    <a:pt x="0" y="1714958"/>
                  </a:cubicBezTo>
                  <a:cubicBezTo>
                    <a:pt x="-13173" y="1512977"/>
                    <a:pt x="20435" y="1347452"/>
                    <a:pt x="0" y="1177604"/>
                  </a:cubicBezTo>
                  <a:cubicBezTo>
                    <a:pt x="-20435" y="1007756"/>
                    <a:pt x="41518" y="709966"/>
                    <a:pt x="0" y="588802"/>
                  </a:cubicBezTo>
                  <a:cubicBezTo>
                    <a:pt x="-41518" y="467638"/>
                    <a:pt x="41753" y="237171"/>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110755006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id="{6A58686C-84D7-4CB0-9FFE-E12FF91F7892}"/>
              </a:ext>
            </a:extLst>
          </p:cNvPr>
          <p:cNvSpPr txBox="1"/>
          <p:nvPr/>
        </p:nvSpPr>
        <p:spPr>
          <a:xfrm>
            <a:off x="7388171" y="4279750"/>
            <a:ext cx="2612571" cy="523220"/>
          </a:xfrm>
          <a:prstGeom prst="rect">
            <a:avLst/>
          </a:prstGeom>
          <a:noFill/>
        </p:spPr>
        <p:txBody>
          <a:bodyPr wrap="square" rtlCol="0">
            <a:spAutoFit/>
          </a:bodyPr>
          <a:lstStyle/>
          <a:p>
            <a:r>
              <a:rPr lang="en-US" altLang="zh-CN" sz="2800" b="1">
                <a:solidFill>
                  <a:srgbClr val="FF0000"/>
                </a:solidFill>
                <a:latin typeface="Arial" panose="020B0604020202020204" pitchFamily="34" charset="0"/>
              </a:rPr>
              <a:t>Insert</a:t>
            </a:r>
            <a:endParaRPr lang="zh-CN" altLang="en-US" sz="2800">
              <a:solidFill>
                <a:srgbClr val="FF0000"/>
              </a:solidFill>
            </a:endParaRPr>
          </a:p>
        </p:txBody>
      </p:sp>
      <p:grpSp>
        <p:nvGrpSpPr>
          <p:cNvPr id="8" name="组合 7">
            <a:extLst>
              <a:ext uri="{FF2B5EF4-FFF2-40B4-BE49-F238E27FC236}">
                <a16:creationId xmlns:a16="http://schemas.microsoft.com/office/drawing/2014/main" id="{4244750D-CC07-41F1-8B9C-872F05287F50}"/>
              </a:ext>
            </a:extLst>
          </p:cNvPr>
          <p:cNvGrpSpPr/>
          <p:nvPr/>
        </p:nvGrpSpPr>
        <p:grpSpPr>
          <a:xfrm>
            <a:off x="7515454" y="4810967"/>
            <a:ext cx="4186688" cy="932044"/>
            <a:chOff x="7515455" y="4211854"/>
            <a:chExt cx="4186688" cy="1224129"/>
          </a:xfrm>
        </p:grpSpPr>
        <p:sp>
          <p:nvSpPr>
            <p:cNvPr id="25" name="矩形 24">
              <a:extLst>
                <a:ext uri="{FF2B5EF4-FFF2-40B4-BE49-F238E27FC236}">
                  <a16:creationId xmlns:a16="http://schemas.microsoft.com/office/drawing/2014/main" id="{02623F70-084A-4C8E-AA66-A8067193FED3}"/>
                </a:ext>
              </a:extLst>
            </p:cNvPr>
            <p:cNvSpPr/>
            <p:nvPr/>
          </p:nvSpPr>
          <p:spPr>
            <a:xfrm>
              <a:off x="7515455" y="4211854"/>
              <a:ext cx="4186688" cy="1224129"/>
            </a:xfrm>
            <a:custGeom>
              <a:avLst/>
              <a:gdLst>
                <a:gd name="connsiteX0" fmla="*/ 0 w 4186688"/>
                <a:gd name="connsiteY0" fmla="*/ 0 h 1224129"/>
                <a:gd name="connsiteX1" fmla="*/ 598098 w 4186688"/>
                <a:gd name="connsiteY1" fmla="*/ 0 h 1224129"/>
                <a:gd name="connsiteX2" fmla="*/ 1196197 w 4186688"/>
                <a:gd name="connsiteY2" fmla="*/ 0 h 1224129"/>
                <a:gd name="connsiteX3" fmla="*/ 1878029 w 4186688"/>
                <a:gd name="connsiteY3" fmla="*/ 0 h 1224129"/>
                <a:gd name="connsiteX4" fmla="*/ 2350526 w 4186688"/>
                <a:gd name="connsiteY4" fmla="*/ 0 h 1224129"/>
                <a:gd name="connsiteX5" fmla="*/ 2948625 w 4186688"/>
                <a:gd name="connsiteY5" fmla="*/ 0 h 1224129"/>
                <a:gd name="connsiteX6" fmla="*/ 3630457 w 4186688"/>
                <a:gd name="connsiteY6" fmla="*/ 0 h 1224129"/>
                <a:gd name="connsiteX7" fmla="*/ 4186688 w 4186688"/>
                <a:gd name="connsiteY7" fmla="*/ 0 h 1224129"/>
                <a:gd name="connsiteX8" fmla="*/ 4186688 w 4186688"/>
                <a:gd name="connsiteY8" fmla="*/ 408043 h 1224129"/>
                <a:gd name="connsiteX9" fmla="*/ 4186688 w 4186688"/>
                <a:gd name="connsiteY9" fmla="*/ 816086 h 1224129"/>
                <a:gd name="connsiteX10" fmla="*/ 4186688 w 4186688"/>
                <a:gd name="connsiteY10" fmla="*/ 1224129 h 1224129"/>
                <a:gd name="connsiteX11" fmla="*/ 3546723 w 4186688"/>
                <a:gd name="connsiteY11" fmla="*/ 1224129 h 1224129"/>
                <a:gd name="connsiteX12" fmla="*/ 2864891 w 4186688"/>
                <a:gd name="connsiteY12" fmla="*/ 1224129 h 1224129"/>
                <a:gd name="connsiteX13" fmla="*/ 2224926 w 4186688"/>
                <a:gd name="connsiteY13" fmla="*/ 1224129 h 1224129"/>
                <a:gd name="connsiteX14" fmla="*/ 1626827 w 4186688"/>
                <a:gd name="connsiteY14" fmla="*/ 1224129 h 1224129"/>
                <a:gd name="connsiteX15" fmla="*/ 1070596 w 4186688"/>
                <a:gd name="connsiteY15" fmla="*/ 1224129 h 1224129"/>
                <a:gd name="connsiteX16" fmla="*/ 514365 w 4186688"/>
                <a:gd name="connsiteY16" fmla="*/ 1224129 h 1224129"/>
                <a:gd name="connsiteX17" fmla="*/ 0 w 4186688"/>
                <a:gd name="connsiteY17" fmla="*/ 1224129 h 1224129"/>
                <a:gd name="connsiteX18" fmla="*/ 0 w 4186688"/>
                <a:gd name="connsiteY18" fmla="*/ 840569 h 1224129"/>
                <a:gd name="connsiteX19" fmla="*/ 0 w 4186688"/>
                <a:gd name="connsiteY19" fmla="*/ 420284 h 1224129"/>
                <a:gd name="connsiteX20" fmla="*/ 0 w 4186688"/>
                <a:gd name="connsiteY20" fmla="*/ 0 h 12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6688" h="1224129" extrusionOk="0">
                  <a:moveTo>
                    <a:pt x="0" y="0"/>
                  </a:moveTo>
                  <a:cubicBezTo>
                    <a:pt x="215533" y="-56588"/>
                    <a:pt x="470424" y="32236"/>
                    <a:pt x="598098" y="0"/>
                  </a:cubicBezTo>
                  <a:cubicBezTo>
                    <a:pt x="725772" y="-32236"/>
                    <a:pt x="923580" y="5075"/>
                    <a:pt x="1196197" y="0"/>
                  </a:cubicBezTo>
                  <a:cubicBezTo>
                    <a:pt x="1468814" y="-5075"/>
                    <a:pt x="1694522" y="19720"/>
                    <a:pt x="1878029" y="0"/>
                  </a:cubicBezTo>
                  <a:cubicBezTo>
                    <a:pt x="2061536" y="-19720"/>
                    <a:pt x="2133044" y="40575"/>
                    <a:pt x="2350526" y="0"/>
                  </a:cubicBezTo>
                  <a:cubicBezTo>
                    <a:pt x="2568008" y="-40575"/>
                    <a:pt x="2801931" y="57735"/>
                    <a:pt x="2948625" y="0"/>
                  </a:cubicBezTo>
                  <a:cubicBezTo>
                    <a:pt x="3095319" y="-57735"/>
                    <a:pt x="3489775" y="1004"/>
                    <a:pt x="3630457" y="0"/>
                  </a:cubicBezTo>
                  <a:cubicBezTo>
                    <a:pt x="3771139" y="-1004"/>
                    <a:pt x="3980601" y="54552"/>
                    <a:pt x="4186688" y="0"/>
                  </a:cubicBezTo>
                  <a:cubicBezTo>
                    <a:pt x="4203081" y="149429"/>
                    <a:pt x="4160558" y="239535"/>
                    <a:pt x="4186688" y="408043"/>
                  </a:cubicBezTo>
                  <a:cubicBezTo>
                    <a:pt x="4212818" y="576551"/>
                    <a:pt x="4162554" y="628894"/>
                    <a:pt x="4186688" y="816086"/>
                  </a:cubicBezTo>
                  <a:cubicBezTo>
                    <a:pt x="4210822" y="1003278"/>
                    <a:pt x="4183996" y="1103788"/>
                    <a:pt x="4186688" y="1224129"/>
                  </a:cubicBezTo>
                  <a:cubicBezTo>
                    <a:pt x="3874457" y="1274566"/>
                    <a:pt x="3743138" y="1212027"/>
                    <a:pt x="3546723" y="1224129"/>
                  </a:cubicBezTo>
                  <a:cubicBezTo>
                    <a:pt x="3350309" y="1236231"/>
                    <a:pt x="3071035" y="1176257"/>
                    <a:pt x="2864891" y="1224129"/>
                  </a:cubicBezTo>
                  <a:cubicBezTo>
                    <a:pt x="2658747" y="1272001"/>
                    <a:pt x="2414247" y="1156699"/>
                    <a:pt x="2224926" y="1224129"/>
                  </a:cubicBezTo>
                  <a:cubicBezTo>
                    <a:pt x="2035605" y="1291559"/>
                    <a:pt x="1821303" y="1162335"/>
                    <a:pt x="1626827" y="1224129"/>
                  </a:cubicBezTo>
                  <a:cubicBezTo>
                    <a:pt x="1432351" y="1285923"/>
                    <a:pt x="1327941" y="1199216"/>
                    <a:pt x="1070596" y="1224129"/>
                  </a:cubicBezTo>
                  <a:cubicBezTo>
                    <a:pt x="813251" y="1249042"/>
                    <a:pt x="682017" y="1159636"/>
                    <a:pt x="514365" y="1224129"/>
                  </a:cubicBezTo>
                  <a:cubicBezTo>
                    <a:pt x="346713" y="1288622"/>
                    <a:pt x="201786" y="1183728"/>
                    <a:pt x="0" y="1224129"/>
                  </a:cubicBezTo>
                  <a:cubicBezTo>
                    <a:pt x="-31385" y="1130270"/>
                    <a:pt x="28807" y="987224"/>
                    <a:pt x="0" y="840569"/>
                  </a:cubicBezTo>
                  <a:cubicBezTo>
                    <a:pt x="-28807" y="693914"/>
                    <a:pt x="17625" y="571055"/>
                    <a:pt x="0" y="420284"/>
                  </a:cubicBezTo>
                  <a:cubicBezTo>
                    <a:pt x="-17625" y="269513"/>
                    <a:pt x="47987" y="206914"/>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110755006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01D9D1FD-BE8F-4174-B9F0-5854D67B8E7D}"/>
                    </a:ext>
                  </a:extLst>
                </p:cNvPr>
                <p:cNvSpPr txBox="1"/>
                <p:nvPr/>
              </p:nvSpPr>
              <p:spPr>
                <a:xfrm>
                  <a:off x="7584136" y="4340745"/>
                  <a:ext cx="4012120" cy="92972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000">
                      <a:solidFill>
                        <a:srgbClr val="333333"/>
                      </a:solidFill>
                      <a:latin typeface="Droid Serif"/>
                    </a:rPr>
                    <a:t>Copy path</a:t>
                  </a:r>
                  <a14:m>
                    <m:oMath xmlns:m="http://schemas.openxmlformats.org/officeDocument/2006/math">
                      <m:r>
                        <a:rPr lang="en-US" altLang="zh-CN" sz="2000">
                          <a:solidFill>
                            <a:srgbClr val="333333"/>
                          </a:solidFill>
                          <a:latin typeface="Cambria Math" panose="02040503050406030204" pitchFamily="18" charset="0"/>
                        </a:rPr>
                        <m:t>∈</m:t>
                      </m:r>
                      <m:r>
                        <a:rPr lang="en-US" altLang="zh-CN" sz="2000">
                          <a:solidFill>
                            <a:srgbClr val="333333"/>
                          </a:solidFill>
                          <a:latin typeface="Cambria Math" panose="02040503050406030204" pitchFamily="18" charset="0"/>
                        </a:rPr>
                        <m:t>𝑆</m:t>
                      </m:r>
                      <m:r>
                        <a:rPr lang="en-US" altLang="zh-CN" sz="2000">
                          <a:solidFill>
                            <a:srgbClr val="333333"/>
                          </a:solidFill>
                          <a:latin typeface="Cambria Math" panose="02040503050406030204" pitchFamily="18" charset="0"/>
                        </a:rPr>
                        <m:t> </m:t>
                      </m:r>
                    </m:oMath>
                  </a14:m>
                  <a:r>
                    <a:rPr lang="en-US" altLang="zh-CN" sz="2000">
                      <a:solidFill>
                        <a:srgbClr val="333333"/>
                      </a:solidFill>
                      <a:latin typeface="Droid Serif"/>
                    </a:rPr>
                    <a:t>and insert them into image to enlarge it</a:t>
                  </a:r>
                </a:p>
              </p:txBody>
            </p:sp>
          </mc:Choice>
          <mc:Fallback>
            <p:sp>
              <p:nvSpPr>
                <p:cNvPr id="7" name="文本框 6">
                  <a:extLst>
                    <a:ext uri="{FF2B5EF4-FFF2-40B4-BE49-F238E27FC236}">
                      <a16:creationId xmlns:a16="http://schemas.microsoft.com/office/drawing/2014/main" id="{01D9D1FD-BE8F-4174-B9F0-5854D67B8E7D}"/>
                    </a:ext>
                  </a:extLst>
                </p:cNvPr>
                <p:cNvSpPr txBox="1">
                  <a:spLocks noRot="1" noChangeAspect="1" noMove="1" noResize="1" noEditPoints="1" noAdjustHandles="1" noChangeArrowheads="1" noChangeShapeType="1" noTextEdit="1"/>
                </p:cNvSpPr>
                <p:nvPr/>
              </p:nvSpPr>
              <p:spPr>
                <a:xfrm>
                  <a:off x="7584136" y="4340745"/>
                  <a:ext cx="4012120" cy="929724"/>
                </a:xfrm>
                <a:prstGeom prst="rect">
                  <a:avLst/>
                </a:prstGeom>
                <a:blipFill>
                  <a:blip r:embed="rId5"/>
                  <a:stretch>
                    <a:fillRect l="-1368" t="-4310" r="-608" b="-14655"/>
                  </a:stretch>
                </a:blipFill>
              </p:spPr>
              <p:txBody>
                <a:bodyPr/>
                <a:lstStyle/>
                <a:p>
                  <a:r>
                    <a:rPr lang="zh-CN" altLang="en-US">
                      <a:noFill/>
                    </a:rPr>
                    <a:t> </a:t>
                  </a:r>
                </a:p>
              </p:txBody>
            </p:sp>
          </mc:Fallback>
        </mc:AlternateContent>
      </p:grpSp>
      <p:pic>
        <p:nvPicPr>
          <p:cNvPr id="18" name="图片 17" descr="男人站在路边&#10;&#10;描述已自动生成">
            <a:extLst>
              <a:ext uri="{FF2B5EF4-FFF2-40B4-BE49-F238E27FC236}">
                <a16:creationId xmlns:a16="http://schemas.microsoft.com/office/drawing/2014/main" id="{3B927DF1-A99B-46F5-AAE5-72BBD2F7B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491" y="3835399"/>
            <a:ext cx="1550732" cy="1166150"/>
          </a:xfrm>
          <a:prstGeom prst="rect">
            <a:avLst/>
          </a:prstGeom>
        </p:spPr>
      </p:pic>
      <p:pic>
        <p:nvPicPr>
          <p:cNvPr id="20" name="图片 19">
            <a:extLst>
              <a:ext uri="{FF2B5EF4-FFF2-40B4-BE49-F238E27FC236}">
                <a16:creationId xmlns:a16="http://schemas.microsoft.com/office/drawing/2014/main" id="{81883A96-BEE9-4469-A219-F871FF5526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037" y="3835399"/>
            <a:ext cx="1550730" cy="1166148"/>
          </a:xfrm>
          <a:prstGeom prst="rect">
            <a:avLst/>
          </a:prstGeom>
        </p:spPr>
      </p:pic>
      <p:pic>
        <p:nvPicPr>
          <p:cNvPr id="10" name="图片 9">
            <a:extLst>
              <a:ext uri="{FF2B5EF4-FFF2-40B4-BE49-F238E27FC236}">
                <a16:creationId xmlns:a16="http://schemas.microsoft.com/office/drawing/2014/main" id="{EC876CD9-A2F2-4553-B1DA-90C3E1B2B5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6933" y="3835399"/>
            <a:ext cx="1420468" cy="1166148"/>
          </a:xfrm>
          <a:prstGeom prst="rect">
            <a:avLst/>
          </a:prstGeom>
        </p:spPr>
      </p:pic>
      <p:sp>
        <p:nvSpPr>
          <p:cNvPr id="16" name="矩形 15">
            <a:extLst>
              <a:ext uri="{FF2B5EF4-FFF2-40B4-BE49-F238E27FC236}">
                <a16:creationId xmlns:a16="http://schemas.microsoft.com/office/drawing/2014/main" id="{3A2B514E-E7BF-4C31-88C6-234343BB2A9D}"/>
              </a:ext>
            </a:extLst>
          </p:cNvPr>
          <p:cNvSpPr/>
          <p:nvPr/>
        </p:nvSpPr>
        <p:spPr>
          <a:xfrm>
            <a:off x="681796" y="3696450"/>
            <a:ext cx="1786758" cy="1445410"/>
          </a:xfrm>
          <a:custGeom>
            <a:avLst/>
            <a:gdLst>
              <a:gd name="connsiteX0" fmla="*/ 0 w 1786758"/>
              <a:gd name="connsiteY0" fmla="*/ 0 h 1445410"/>
              <a:gd name="connsiteX1" fmla="*/ 541983 w 1786758"/>
              <a:gd name="connsiteY1" fmla="*/ 0 h 1445410"/>
              <a:gd name="connsiteX2" fmla="*/ 1155437 w 1786758"/>
              <a:gd name="connsiteY2" fmla="*/ 0 h 1445410"/>
              <a:gd name="connsiteX3" fmla="*/ 1786758 w 1786758"/>
              <a:gd name="connsiteY3" fmla="*/ 0 h 1445410"/>
              <a:gd name="connsiteX4" fmla="*/ 1786758 w 1786758"/>
              <a:gd name="connsiteY4" fmla="*/ 481803 h 1445410"/>
              <a:gd name="connsiteX5" fmla="*/ 1786758 w 1786758"/>
              <a:gd name="connsiteY5" fmla="*/ 949153 h 1445410"/>
              <a:gd name="connsiteX6" fmla="*/ 1786758 w 1786758"/>
              <a:gd name="connsiteY6" fmla="*/ 1445410 h 1445410"/>
              <a:gd name="connsiteX7" fmla="*/ 1209040 w 1786758"/>
              <a:gd name="connsiteY7" fmla="*/ 1445410 h 1445410"/>
              <a:gd name="connsiteX8" fmla="*/ 613454 w 1786758"/>
              <a:gd name="connsiteY8" fmla="*/ 1445410 h 1445410"/>
              <a:gd name="connsiteX9" fmla="*/ 0 w 1786758"/>
              <a:gd name="connsiteY9" fmla="*/ 1445410 h 1445410"/>
              <a:gd name="connsiteX10" fmla="*/ 0 w 1786758"/>
              <a:gd name="connsiteY10" fmla="*/ 963607 h 1445410"/>
              <a:gd name="connsiteX11" fmla="*/ 0 w 1786758"/>
              <a:gd name="connsiteY11" fmla="*/ 452895 h 1445410"/>
              <a:gd name="connsiteX12" fmla="*/ 0 w 1786758"/>
              <a:gd name="connsiteY12" fmla="*/ 0 h 144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758" h="1445410" extrusionOk="0">
                <a:moveTo>
                  <a:pt x="0" y="0"/>
                </a:moveTo>
                <a:cubicBezTo>
                  <a:pt x="130190" y="-49589"/>
                  <a:pt x="377655" y="1998"/>
                  <a:pt x="541983" y="0"/>
                </a:cubicBezTo>
                <a:cubicBezTo>
                  <a:pt x="706311" y="-1998"/>
                  <a:pt x="1020960" y="32689"/>
                  <a:pt x="1155437" y="0"/>
                </a:cubicBezTo>
                <a:cubicBezTo>
                  <a:pt x="1289914" y="-32689"/>
                  <a:pt x="1495138" y="71195"/>
                  <a:pt x="1786758" y="0"/>
                </a:cubicBezTo>
                <a:cubicBezTo>
                  <a:pt x="1797154" y="149424"/>
                  <a:pt x="1740710" y="296025"/>
                  <a:pt x="1786758" y="481803"/>
                </a:cubicBezTo>
                <a:cubicBezTo>
                  <a:pt x="1832806" y="667581"/>
                  <a:pt x="1735230" y="766083"/>
                  <a:pt x="1786758" y="949153"/>
                </a:cubicBezTo>
                <a:cubicBezTo>
                  <a:pt x="1838286" y="1132223"/>
                  <a:pt x="1734900" y="1317617"/>
                  <a:pt x="1786758" y="1445410"/>
                </a:cubicBezTo>
                <a:cubicBezTo>
                  <a:pt x="1560146" y="1454713"/>
                  <a:pt x="1389229" y="1380878"/>
                  <a:pt x="1209040" y="1445410"/>
                </a:cubicBezTo>
                <a:cubicBezTo>
                  <a:pt x="1028851" y="1509942"/>
                  <a:pt x="853942" y="1381556"/>
                  <a:pt x="613454" y="1445410"/>
                </a:cubicBezTo>
                <a:cubicBezTo>
                  <a:pt x="372966" y="1509264"/>
                  <a:pt x="287311" y="1444205"/>
                  <a:pt x="0" y="1445410"/>
                </a:cubicBezTo>
                <a:cubicBezTo>
                  <a:pt x="-11760" y="1311880"/>
                  <a:pt x="3941" y="1134903"/>
                  <a:pt x="0" y="963607"/>
                </a:cubicBezTo>
                <a:cubicBezTo>
                  <a:pt x="-3941" y="792311"/>
                  <a:pt x="7928" y="668501"/>
                  <a:pt x="0" y="452895"/>
                </a:cubicBezTo>
                <a:cubicBezTo>
                  <a:pt x="-7928" y="237289"/>
                  <a:pt x="3154" y="108330"/>
                  <a:pt x="0" y="0"/>
                </a:cubicBezTo>
                <a:close/>
              </a:path>
            </a:pathLst>
          </a:custGeom>
          <a:noFill/>
          <a:ln w="38100">
            <a:solidFill>
              <a:schemeClr val="accent1">
                <a:lumMod val="40000"/>
                <a:lumOff val="60000"/>
              </a:schemeClr>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D4ACB43-B5D7-430C-B7F1-42EB221B915A}"/>
              </a:ext>
            </a:extLst>
          </p:cNvPr>
          <p:cNvSpPr/>
          <p:nvPr/>
        </p:nvSpPr>
        <p:spPr>
          <a:xfrm>
            <a:off x="2723788" y="3682350"/>
            <a:ext cx="1786758" cy="1445410"/>
          </a:xfrm>
          <a:custGeom>
            <a:avLst/>
            <a:gdLst>
              <a:gd name="connsiteX0" fmla="*/ 0 w 1786758"/>
              <a:gd name="connsiteY0" fmla="*/ 0 h 1445410"/>
              <a:gd name="connsiteX1" fmla="*/ 541983 w 1786758"/>
              <a:gd name="connsiteY1" fmla="*/ 0 h 1445410"/>
              <a:gd name="connsiteX2" fmla="*/ 1155437 w 1786758"/>
              <a:gd name="connsiteY2" fmla="*/ 0 h 1445410"/>
              <a:gd name="connsiteX3" fmla="*/ 1786758 w 1786758"/>
              <a:gd name="connsiteY3" fmla="*/ 0 h 1445410"/>
              <a:gd name="connsiteX4" fmla="*/ 1786758 w 1786758"/>
              <a:gd name="connsiteY4" fmla="*/ 481803 h 1445410"/>
              <a:gd name="connsiteX5" fmla="*/ 1786758 w 1786758"/>
              <a:gd name="connsiteY5" fmla="*/ 949153 h 1445410"/>
              <a:gd name="connsiteX6" fmla="*/ 1786758 w 1786758"/>
              <a:gd name="connsiteY6" fmla="*/ 1445410 h 1445410"/>
              <a:gd name="connsiteX7" fmla="*/ 1209040 w 1786758"/>
              <a:gd name="connsiteY7" fmla="*/ 1445410 h 1445410"/>
              <a:gd name="connsiteX8" fmla="*/ 613454 w 1786758"/>
              <a:gd name="connsiteY8" fmla="*/ 1445410 h 1445410"/>
              <a:gd name="connsiteX9" fmla="*/ 0 w 1786758"/>
              <a:gd name="connsiteY9" fmla="*/ 1445410 h 1445410"/>
              <a:gd name="connsiteX10" fmla="*/ 0 w 1786758"/>
              <a:gd name="connsiteY10" fmla="*/ 963607 h 1445410"/>
              <a:gd name="connsiteX11" fmla="*/ 0 w 1786758"/>
              <a:gd name="connsiteY11" fmla="*/ 452895 h 1445410"/>
              <a:gd name="connsiteX12" fmla="*/ 0 w 1786758"/>
              <a:gd name="connsiteY12" fmla="*/ 0 h 144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758" h="1445410" extrusionOk="0">
                <a:moveTo>
                  <a:pt x="0" y="0"/>
                </a:moveTo>
                <a:cubicBezTo>
                  <a:pt x="130190" y="-49589"/>
                  <a:pt x="377655" y="1998"/>
                  <a:pt x="541983" y="0"/>
                </a:cubicBezTo>
                <a:cubicBezTo>
                  <a:pt x="706311" y="-1998"/>
                  <a:pt x="1020960" y="32689"/>
                  <a:pt x="1155437" y="0"/>
                </a:cubicBezTo>
                <a:cubicBezTo>
                  <a:pt x="1289914" y="-32689"/>
                  <a:pt x="1495138" y="71195"/>
                  <a:pt x="1786758" y="0"/>
                </a:cubicBezTo>
                <a:cubicBezTo>
                  <a:pt x="1797154" y="149424"/>
                  <a:pt x="1740710" y="296025"/>
                  <a:pt x="1786758" y="481803"/>
                </a:cubicBezTo>
                <a:cubicBezTo>
                  <a:pt x="1832806" y="667581"/>
                  <a:pt x="1735230" y="766083"/>
                  <a:pt x="1786758" y="949153"/>
                </a:cubicBezTo>
                <a:cubicBezTo>
                  <a:pt x="1838286" y="1132223"/>
                  <a:pt x="1734900" y="1317617"/>
                  <a:pt x="1786758" y="1445410"/>
                </a:cubicBezTo>
                <a:cubicBezTo>
                  <a:pt x="1560146" y="1454713"/>
                  <a:pt x="1389229" y="1380878"/>
                  <a:pt x="1209040" y="1445410"/>
                </a:cubicBezTo>
                <a:cubicBezTo>
                  <a:pt x="1028851" y="1509942"/>
                  <a:pt x="853942" y="1381556"/>
                  <a:pt x="613454" y="1445410"/>
                </a:cubicBezTo>
                <a:cubicBezTo>
                  <a:pt x="372966" y="1509264"/>
                  <a:pt x="287311" y="1444205"/>
                  <a:pt x="0" y="1445410"/>
                </a:cubicBezTo>
                <a:cubicBezTo>
                  <a:pt x="-11760" y="1311880"/>
                  <a:pt x="3941" y="1134903"/>
                  <a:pt x="0" y="963607"/>
                </a:cubicBezTo>
                <a:cubicBezTo>
                  <a:pt x="-3941" y="792311"/>
                  <a:pt x="7928" y="668501"/>
                  <a:pt x="0" y="452895"/>
                </a:cubicBezTo>
                <a:cubicBezTo>
                  <a:pt x="-7928" y="237289"/>
                  <a:pt x="3154" y="108330"/>
                  <a:pt x="0" y="0"/>
                </a:cubicBezTo>
                <a:close/>
              </a:path>
            </a:pathLst>
          </a:custGeom>
          <a:noFill/>
          <a:ln w="38100">
            <a:solidFill>
              <a:schemeClr val="accent1">
                <a:lumMod val="40000"/>
                <a:lumOff val="60000"/>
              </a:schemeClr>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19F45C8-3163-4355-847D-4A1FABAC0320}"/>
              </a:ext>
            </a:extLst>
          </p:cNvPr>
          <p:cNvSpPr/>
          <p:nvPr/>
        </p:nvSpPr>
        <p:spPr>
          <a:xfrm>
            <a:off x="4782478" y="3696450"/>
            <a:ext cx="1786758" cy="1445409"/>
          </a:xfrm>
          <a:custGeom>
            <a:avLst/>
            <a:gdLst>
              <a:gd name="connsiteX0" fmla="*/ 0 w 1786758"/>
              <a:gd name="connsiteY0" fmla="*/ 0 h 1445409"/>
              <a:gd name="connsiteX1" fmla="*/ 541983 w 1786758"/>
              <a:gd name="connsiteY1" fmla="*/ 0 h 1445409"/>
              <a:gd name="connsiteX2" fmla="*/ 1155437 w 1786758"/>
              <a:gd name="connsiteY2" fmla="*/ 0 h 1445409"/>
              <a:gd name="connsiteX3" fmla="*/ 1786758 w 1786758"/>
              <a:gd name="connsiteY3" fmla="*/ 0 h 1445409"/>
              <a:gd name="connsiteX4" fmla="*/ 1786758 w 1786758"/>
              <a:gd name="connsiteY4" fmla="*/ 481803 h 1445409"/>
              <a:gd name="connsiteX5" fmla="*/ 1786758 w 1786758"/>
              <a:gd name="connsiteY5" fmla="*/ 949152 h 1445409"/>
              <a:gd name="connsiteX6" fmla="*/ 1786758 w 1786758"/>
              <a:gd name="connsiteY6" fmla="*/ 1445409 h 1445409"/>
              <a:gd name="connsiteX7" fmla="*/ 1209040 w 1786758"/>
              <a:gd name="connsiteY7" fmla="*/ 1445409 h 1445409"/>
              <a:gd name="connsiteX8" fmla="*/ 613454 w 1786758"/>
              <a:gd name="connsiteY8" fmla="*/ 1445409 h 1445409"/>
              <a:gd name="connsiteX9" fmla="*/ 0 w 1786758"/>
              <a:gd name="connsiteY9" fmla="*/ 1445409 h 1445409"/>
              <a:gd name="connsiteX10" fmla="*/ 0 w 1786758"/>
              <a:gd name="connsiteY10" fmla="*/ 963606 h 1445409"/>
              <a:gd name="connsiteX11" fmla="*/ 0 w 1786758"/>
              <a:gd name="connsiteY11" fmla="*/ 452895 h 1445409"/>
              <a:gd name="connsiteX12" fmla="*/ 0 w 1786758"/>
              <a:gd name="connsiteY12" fmla="*/ 0 h 144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758" h="1445409" extrusionOk="0">
                <a:moveTo>
                  <a:pt x="0" y="0"/>
                </a:moveTo>
                <a:cubicBezTo>
                  <a:pt x="130190" y="-49589"/>
                  <a:pt x="377655" y="1998"/>
                  <a:pt x="541983" y="0"/>
                </a:cubicBezTo>
                <a:cubicBezTo>
                  <a:pt x="706311" y="-1998"/>
                  <a:pt x="1020960" y="32689"/>
                  <a:pt x="1155437" y="0"/>
                </a:cubicBezTo>
                <a:cubicBezTo>
                  <a:pt x="1289914" y="-32689"/>
                  <a:pt x="1495138" y="71195"/>
                  <a:pt x="1786758" y="0"/>
                </a:cubicBezTo>
                <a:cubicBezTo>
                  <a:pt x="1797154" y="149424"/>
                  <a:pt x="1740710" y="296025"/>
                  <a:pt x="1786758" y="481803"/>
                </a:cubicBezTo>
                <a:cubicBezTo>
                  <a:pt x="1832806" y="667581"/>
                  <a:pt x="1783069" y="768204"/>
                  <a:pt x="1786758" y="949152"/>
                </a:cubicBezTo>
                <a:cubicBezTo>
                  <a:pt x="1790447" y="1130100"/>
                  <a:pt x="1734900" y="1317616"/>
                  <a:pt x="1786758" y="1445409"/>
                </a:cubicBezTo>
                <a:cubicBezTo>
                  <a:pt x="1560146" y="1454712"/>
                  <a:pt x="1389229" y="1380877"/>
                  <a:pt x="1209040" y="1445409"/>
                </a:cubicBezTo>
                <a:cubicBezTo>
                  <a:pt x="1028851" y="1509941"/>
                  <a:pt x="853942" y="1381555"/>
                  <a:pt x="613454" y="1445409"/>
                </a:cubicBezTo>
                <a:cubicBezTo>
                  <a:pt x="372966" y="1509263"/>
                  <a:pt x="287311" y="1444204"/>
                  <a:pt x="0" y="1445409"/>
                </a:cubicBezTo>
                <a:cubicBezTo>
                  <a:pt x="-11760" y="1311879"/>
                  <a:pt x="3941" y="1134902"/>
                  <a:pt x="0" y="963606"/>
                </a:cubicBezTo>
                <a:cubicBezTo>
                  <a:pt x="-3941" y="792310"/>
                  <a:pt x="8631" y="661539"/>
                  <a:pt x="0" y="452895"/>
                </a:cubicBezTo>
                <a:cubicBezTo>
                  <a:pt x="-8631" y="244251"/>
                  <a:pt x="3154" y="108330"/>
                  <a:pt x="0" y="0"/>
                </a:cubicBezTo>
                <a:close/>
              </a:path>
            </a:pathLst>
          </a:custGeom>
          <a:noFill/>
          <a:ln w="38100">
            <a:solidFill>
              <a:schemeClr val="accent1">
                <a:lumMod val="40000"/>
                <a:lumOff val="60000"/>
              </a:schemeClr>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连接符: 肘形 35">
            <a:extLst>
              <a:ext uri="{FF2B5EF4-FFF2-40B4-BE49-F238E27FC236}">
                <a16:creationId xmlns:a16="http://schemas.microsoft.com/office/drawing/2014/main" id="{0E9E984F-B64D-49DD-8158-37232E219C6F}"/>
              </a:ext>
            </a:extLst>
          </p:cNvPr>
          <p:cNvCxnSpPr>
            <a:cxnSpLocks/>
          </p:cNvCxnSpPr>
          <p:nvPr/>
        </p:nvCxnSpPr>
        <p:spPr>
          <a:xfrm rot="16200000" flipH="1">
            <a:off x="4733436" y="4176003"/>
            <a:ext cx="12700" cy="1944413"/>
          </a:xfrm>
          <a:prstGeom prst="bentConnector4">
            <a:avLst>
              <a:gd name="adj1" fmla="val 2917244"/>
              <a:gd name="adj2" fmla="val 100541"/>
            </a:avLst>
          </a:prstGeom>
          <a:ln w="4762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F7D3F400-92BE-4D9A-A9C3-1E2BF991EF62}"/>
              </a:ext>
            </a:extLst>
          </p:cNvPr>
          <p:cNvSpPr txBox="1"/>
          <p:nvPr/>
        </p:nvSpPr>
        <p:spPr>
          <a:xfrm>
            <a:off x="1806599" y="5563884"/>
            <a:ext cx="1494263" cy="461665"/>
          </a:xfrm>
          <a:prstGeom prst="rect">
            <a:avLst/>
          </a:prstGeom>
          <a:noFill/>
        </p:spPr>
        <p:txBody>
          <a:bodyPr wrap="square" rtlCol="0">
            <a:spAutoFit/>
          </a:bodyPr>
          <a:lstStyle/>
          <a:p>
            <a:pPr algn="ctr"/>
            <a:r>
              <a:rPr lang="en-US" altLang="zh-CN" sz="2400" b="1">
                <a:solidFill>
                  <a:srgbClr val="FF0000"/>
                </a:solidFill>
              </a:rPr>
              <a:t>Delete</a:t>
            </a:r>
            <a:endParaRPr lang="zh-CN" altLang="en-US" sz="2400" b="1">
              <a:solidFill>
                <a:srgbClr val="FF0000"/>
              </a:solidFill>
            </a:endParaRPr>
          </a:p>
        </p:txBody>
      </p:sp>
      <p:sp>
        <p:nvSpPr>
          <p:cNvPr id="38" name="文本框 37">
            <a:extLst>
              <a:ext uri="{FF2B5EF4-FFF2-40B4-BE49-F238E27FC236}">
                <a16:creationId xmlns:a16="http://schemas.microsoft.com/office/drawing/2014/main" id="{301C4B44-1342-4CA1-A5B7-B69D5312A188}"/>
              </a:ext>
            </a:extLst>
          </p:cNvPr>
          <p:cNvSpPr txBox="1"/>
          <p:nvPr/>
        </p:nvSpPr>
        <p:spPr>
          <a:xfrm>
            <a:off x="3992654" y="5563883"/>
            <a:ext cx="1494263" cy="461665"/>
          </a:xfrm>
          <a:prstGeom prst="rect">
            <a:avLst/>
          </a:prstGeom>
          <a:noFill/>
        </p:spPr>
        <p:txBody>
          <a:bodyPr wrap="square" rtlCol="0">
            <a:spAutoFit/>
          </a:bodyPr>
          <a:lstStyle/>
          <a:p>
            <a:pPr algn="ctr"/>
            <a:r>
              <a:rPr lang="en-US" altLang="zh-CN" sz="2400" b="1">
                <a:solidFill>
                  <a:srgbClr val="FF0000"/>
                </a:solidFill>
              </a:rPr>
              <a:t>Insert</a:t>
            </a:r>
            <a:endParaRPr lang="zh-CN" altLang="en-US" sz="2400" b="1">
              <a:solidFill>
                <a:srgbClr val="FF0000"/>
              </a:solidFill>
            </a:endParaRPr>
          </a:p>
        </p:txBody>
      </p:sp>
      <p:cxnSp>
        <p:nvCxnSpPr>
          <p:cNvPr id="41" name="连接符: 肘形 40">
            <a:extLst>
              <a:ext uri="{FF2B5EF4-FFF2-40B4-BE49-F238E27FC236}">
                <a16:creationId xmlns:a16="http://schemas.microsoft.com/office/drawing/2014/main" id="{72A235A9-0E0F-472F-AE2F-8FBD8653371F}"/>
              </a:ext>
            </a:extLst>
          </p:cNvPr>
          <p:cNvCxnSpPr>
            <a:cxnSpLocks/>
          </p:cNvCxnSpPr>
          <p:nvPr/>
        </p:nvCxnSpPr>
        <p:spPr>
          <a:xfrm rot="16200000" flipH="1">
            <a:off x="2401501" y="4174638"/>
            <a:ext cx="12700" cy="1944413"/>
          </a:xfrm>
          <a:prstGeom prst="bentConnector4">
            <a:avLst>
              <a:gd name="adj1" fmla="val 2917244"/>
              <a:gd name="adj2" fmla="val 100541"/>
            </a:avLst>
          </a:prstGeom>
          <a:ln w="4762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445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639767-6EB6-4CAF-A9C0-5ADE4EE24380}"/>
              </a:ext>
            </a:extLst>
          </p:cNvPr>
          <p:cNvSpPr>
            <a:spLocks noGrp="1"/>
          </p:cNvSpPr>
          <p:nvPr>
            <p:ph type="sldNum" sz="quarter" idx="10"/>
          </p:nvPr>
        </p:nvSpPr>
        <p:spPr/>
        <p:txBody>
          <a:bodyPr/>
          <a:lstStyle/>
          <a:p>
            <a:fld id="{6C53781C-E1F6-4315-A39D-61273F2E0596}" type="slidenum">
              <a:rPr lang="zh-CN" altLang="en-US" smtClean="0"/>
              <a:pPr/>
              <a:t>27</a:t>
            </a:fld>
            <a:endParaRPr lang="zh-CN" altLang="en-US"/>
          </a:p>
        </p:txBody>
      </p:sp>
      <p:sp>
        <p:nvSpPr>
          <p:cNvPr id="3" name="文本占位符 2">
            <a:extLst>
              <a:ext uri="{FF2B5EF4-FFF2-40B4-BE49-F238E27FC236}">
                <a16:creationId xmlns:a16="http://schemas.microsoft.com/office/drawing/2014/main" id="{5AD5DDE4-8AFB-4249-962F-51C3AB672AE8}"/>
              </a:ext>
            </a:extLst>
          </p:cNvPr>
          <p:cNvSpPr>
            <a:spLocks noGrp="1"/>
          </p:cNvSpPr>
          <p:nvPr>
            <p:ph type="body" sz="quarter" idx="11"/>
          </p:nvPr>
        </p:nvSpPr>
        <p:spPr/>
        <p:txBody>
          <a:bodyPr lIns="91440" tIns="45720" rIns="91440" bIns="45720" anchor="ctr"/>
          <a:lstStyle/>
          <a:p>
            <a:r>
              <a:rPr lang="en-US" altLang="zh-CN">
                <a:ea typeface="+mn-lt"/>
                <a:cs typeface="+mn-lt"/>
              </a:rPr>
              <a:t>Object Removal</a:t>
            </a:r>
            <a:endParaRPr lang="zh-CN" b="0">
              <a:ea typeface="+mn-lt"/>
              <a:cs typeface="+mn-lt"/>
            </a:endParaRPr>
          </a:p>
        </p:txBody>
      </p:sp>
      <p:sp>
        <p:nvSpPr>
          <p:cNvPr id="8" name="文本框 7">
            <a:extLst>
              <a:ext uri="{FF2B5EF4-FFF2-40B4-BE49-F238E27FC236}">
                <a16:creationId xmlns:a16="http://schemas.microsoft.com/office/drawing/2014/main" id="{36526E59-D2D2-4789-80BE-7A2B696D2D6A}"/>
              </a:ext>
            </a:extLst>
          </p:cNvPr>
          <p:cNvSpPr txBox="1"/>
          <p:nvPr/>
        </p:nvSpPr>
        <p:spPr>
          <a:xfrm>
            <a:off x="273066" y="836686"/>
            <a:ext cx="6075358" cy="743986"/>
          </a:xfrm>
          <a:prstGeom prst="rect">
            <a:avLst/>
          </a:prstGeom>
          <a:noFill/>
        </p:spPr>
        <p:txBody>
          <a:bodyPr wrap="square" lIns="91440" tIns="45720" rIns="91440" bIns="45720" anchor="t">
            <a:spAutoFit/>
          </a:bodyPr>
          <a:lstStyle/>
          <a:p>
            <a:pPr>
              <a:lnSpc>
                <a:spcPct val="150000"/>
              </a:lnSpc>
            </a:pPr>
            <a:r>
              <a:rPr lang="en-US" altLang="zh-CN" sz="3200" b="1" kern="0">
                <a:solidFill>
                  <a:schemeClr val="accent1"/>
                </a:solidFill>
                <a:latin typeface="微软雅黑"/>
                <a:ea typeface="微软雅黑"/>
              </a:rPr>
              <a:t>Time Complexity Analysis</a:t>
            </a:r>
            <a:endParaRPr lang="en-US" altLang="zh-CN" sz="3200" b="1" kern="0">
              <a:solidFill>
                <a:schemeClr val="accent1"/>
              </a:solidFill>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D66C31BB-1181-4BDE-90E5-B0BE22C37972}"/>
              </a:ext>
            </a:extLst>
          </p:cNvPr>
          <p:cNvSpPr/>
          <p:nvPr/>
        </p:nvSpPr>
        <p:spPr>
          <a:xfrm>
            <a:off x="273066" y="1775213"/>
            <a:ext cx="5975334" cy="445149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grpSp>
        <p:nvGrpSpPr>
          <p:cNvPr id="6" name="组合 5">
            <a:extLst>
              <a:ext uri="{FF2B5EF4-FFF2-40B4-BE49-F238E27FC236}">
                <a16:creationId xmlns:a16="http://schemas.microsoft.com/office/drawing/2014/main" id="{DB27BB36-FBB6-477D-B126-D1DE829FF4CD}"/>
              </a:ext>
            </a:extLst>
          </p:cNvPr>
          <p:cNvGrpSpPr/>
          <p:nvPr/>
        </p:nvGrpSpPr>
        <p:grpSpPr>
          <a:xfrm>
            <a:off x="6457951" y="1775213"/>
            <a:ext cx="5280009" cy="3842379"/>
            <a:chOff x="6911991" y="1701171"/>
            <a:chExt cx="5280009" cy="3842379"/>
          </a:xfrm>
        </p:grpSpPr>
        <p:sp>
          <p:nvSpPr>
            <p:cNvPr id="10" name="矩形: 圆角 9">
              <a:extLst>
                <a:ext uri="{FF2B5EF4-FFF2-40B4-BE49-F238E27FC236}">
                  <a16:creationId xmlns:a16="http://schemas.microsoft.com/office/drawing/2014/main" id="{A6EA6F02-115B-474C-A87A-B22FAB08356B}"/>
                </a:ext>
              </a:extLst>
            </p:cNvPr>
            <p:cNvSpPr/>
            <p:nvPr/>
          </p:nvSpPr>
          <p:spPr>
            <a:xfrm>
              <a:off x="6911991" y="1701171"/>
              <a:ext cx="5280009" cy="384237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pic>
          <p:nvPicPr>
            <p:cNvPr id="7" name="图片 8" descr="文本&#10;&#10;已自动生成说明">
              <a:extLst>
                <a:ext uri="{FF2B5EF4-FFF2-40B4-BE49-F238E27FC236}">
                  <a16:creationId xmlns:a16="http://schemas.microsoft.com/office/drawing/2014/main" id="{C2AFBC7A-3B89-4D69-90D6-25CD447F76B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13654" y="2034399"/>
              <a:ext cx="4773546" cy="3347374"/>
            </a:xfrm>
            <a:prstGeom prst="rect">
              <a:avLst/>
            </a:prstGeom>
          </p:spPr>
        </p:pic>
      </p:grpSp>
      <p:grpSp>
        <p:nvGrpSpPr>
          <p:cNvPr id="14" name="组合 13">
            <a:extLst>
              <a:ext uri="{FF2B5EF4-FFF2-40B4-BE49-F238E27FC236}">
                <a16:creationId xmlns:a16="http://schemas.microsoft.com/office/drawing/2014/main" id="{145E11DC-CB3F-401F-ADC3-E44A50AAD771}"/>
              </a:ext>
            </a:extLst>
          </p:cNvPr>
          <p:cNvGrpSpPr/>
          <p:nvPr/>
        </p:nvGrpSpPr>
        <p:grpSpPr>
          <a:xfrm>
            <a:off x="1276350" y="2100779"/>
            <a:ext cx="3570953" cy="954107"/>
            <a:chOff x="447675" y="2010119"/>
            <a:chExt cx="3570953" cy="954107"/>
          </a:xfrm>
        </p:grpSpPr>
        <p:sp>
          <p:nvSpPr>
            <p:cNvPr id="11" name="文本框 10">
              <a:extLst>
                <a:ext uri="{FF2B5EF4-FFF2-40B4-BE49-F238E27FC236}">
                  <a16:creationId xmlns:a16="http://schemas.microsoft.com/office/drawing/2014/main" id="{FAA330CB-3E5C-42A7-B64B-A174CB96652A}"/>
                </a:ext>
              </a:extLst>
            </p:cNvPr>
            <p:cNvSpPr txBox="1"/>
            <p:nvPr/>
          </p:nvSpPr>
          <p:spPr>
            <a:xfrm>
              <a:off x="600075" y="2035958"/>
              <a:ext cx="3418553" cy="830997"/>
            </a:xfrm>
            <a:prstGeom prst="rect">
              <a:avLst/>
            </a:prstGeom>
            <a:noFill/>
          </p:spPr>
          <p:txBody>
            <a:bodyPr wrap="square" rtlCol="0">
              <a:spAutoFit/>
            </a:bodyPr>
            <a:lstStyle/>
            <a:p>
              <a:r>
                <a:rPr lang="en-US" altLang="zh-CN" sz="2400"/>
                <a:t>m:= Number of Nodes</a:t>
              </a:r>
            </a:p>
            <a:p>
              <a:r>
                <a:rPr lang="en-US" altLang="zh-CN" sz="2400"/>
                <a:t>n:= Number of Edges </a:t>
              </a:r>
              <a:endParaRPr lang="zh-CN" altLang="en-US" sz="2400"/>
            </a:p>
          </p:txBody>
        </p:sp>
        <p:sp>
          <p:nvSpPr>
            <p:cNvPr id="12" name="矩形 11">
              <a:extLst>
                <a:ext uri="{FF2B5EF4-FFF2-40B4-BE49-F238E27FC236}">
                  <a16:creationId xmlns:a16="http://schemas.microsoft.com/office/drawing/2014/main" id="{D2B75A20-0084-43CF-B5A4-BA9E8CC34DB3}"/>
                </a:ext>
              </a:extLst>
            </p:cNvPr>
            <p:cNvSpPr/>
            <p:nvPr/>
          </p:nvSpPr>
          <p:spPr>
            <a:xfrm>
              <a:off x="447675" y="2010119"/>
              <a:ext cx="3418553" cy="954107"/>
            </a:xfrm>
            <a:custGeom>
              <a:avLst/>
              <a:gdLst>
                <a:gd name="connsiteX0" fmla="*/ 0 w 3418553"/>
                <a:gd name="connsiteY0" fmla="*/ 0 h 954107"/>
                <a:gd name="connsiteX1" fmla="*/ 535573 w 3418553"/>
                <a:gd name="connsiteY1" fmla="*/ 0 h 954107"/>
                <a:gd name="connsiteX2" fmla="*/ 1139518 w 3418553"/>
                <a:gd name="connsiteY2" fmla="*/ 0 h 954107"/>
                <a:gd name="connsiteX3" fmla="*/ 1606720 w 3418553"/>
                <a:gd name="connsiteY3" fmla="*/ 0 h 954107"/>
                <a:gd name="connsiteX4" fmla="*/ 2176479 w 3418553"/>
                <a:gd name="connsiteY4" fmla="*/ 0 h 954107"/>
                <a:gd name="connsiteX5" fmla="*/ 2677867 w 3418553"/>
                <a:gd name="connsiteY5" fmla="*/ 0 h 954107"/>
                <a:gd name="connsiteX6" fmla="*/ 3418553 w 3418553"/>
                <a:gd name="connsiteY6" fmla="*/ 0 h 954107"/>
                <a:gd name="connsiteX7" fmla="*/ 3418553 w 3418553"/>
                <a:gd name="connsiteY7" fmla="*/ 448430 h 954107"/>
                <a:gd name="connsiteX8" fmla="*/ 3418553 w 3418553"/>
                <a:gd name="connsiteY8" fmla="*/ 954107 h 954107"/>
                <a:gd name="connsiteX9" fmla="*/ 2951351 w 3418553"/>
                <a:gd name="connsiteY9" fmla="*/ 954107 h 954107"/>
                <a:gd name="connsiteX10" fmla="*/ 2313221 w 3418553"/>
                <a:gd name="connsiteY10" fmla="*/ 954107 h 954107"/>
                <a:gd name="connsiteX11" fmla="*/ 1743462 w 3418553"/>
                <a:gd name="connsiteY11" fmla="*/ 954107 h 954107"/>
                <a:gd name="connsiteX12" fmla="*/ 1242074 w 3418553"/>
                <a:gd name="connsiteY12" fmla="*/ 954107 h 954107"/>
                <a:gd name="connsiteX13" fmla="*/ 672315 w 3418553"/>
                <a:gd name="connsiteY13" fmla="*/ 954107 h 954107"/>
                <a:gd name="connsiteX14" fmla="*/ 0 w 3418553"/>
                <a:gd name="connsiteY14" fmla="*/ 954107 h 954107"/>
                <a:gd name="connsiteX15" fmla="*/ 0 w 3418553"/>
                <a:gd name="connsiteY15" fmla="*/ 467512 h 954107"/>
                <a:gd name="connsiteX16" fmla="*/ 0 w 3418553"/>
                <a:gd name="connsiteY16"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18553" h="954107" extrusionOk="0">
                  <a:moveTo>
                    <a:pt x="0" y="0"/>
                  </a:moveTo>
                  <a:cubicBezTo>
                    <a:pt x="107833" y="-33124"/>
                    <a:pt x="421257" y="15412"/>
                    <a:pt x="535573" y="0"/>
                  </a:cubicBezTo>
                  <a:cubicBezTo>
                    <a:pt x="649889" y="-15412"/>
                    <a:pt x="932426" y="7822"/>
                    <a:pt x="1139518" y="0"/>
                  </a:cubicBezTo>
                  <a:cubicBezTo>
                    <a:pt x="1346610" y="-7822"/>
                    <a:pt x="1374841" y="2193"/>
                    <a:pt x="1606720" y="0"/>
                  </a:cubicBezTo>
                  <a:cubicBezTo>
                    <a:pt x="1838599" y="-2193"/>
                    <a:pt x="2013485" y="42340"/>
                    <a:pt x="2176479" y="0"/>
                  </a:cubicBezTo>
                  <a:cubicBezTo>
                    <a:pt x="2339473" y="-42340"/>
                    <a:pt x="2443428" y="53262"/>
                    <a:pt x="2677867" y="0"/>
                  </a:cubicBezTo>
                  <a:cubicBezTo>
                    <a:pt x="2912306" y="-53262"/>
                    <a:pt x="3120467" y="2767"/>
                    <a:pt x="3418553" y="0"/>
                  </a:cubicBezTo>
                  <a:cubicBezTo>
                    <a:pt x="3469979" y="95801"/>
                    <a:pt x="3417068" y="305125"/>
                    <a:pt x="3418553" y="448430"/>
                  </a:cubicBezTo>
                  <a:cubicBezTo>
                    <a:pt x="3420038" y="591735"/>
                    <a:pt x="3410750" y="775986"/>
                    <a:pt x="3418553" y="954107"/>
                  </a:cubicBezTo>
                  <a:cubicBezTo>
                    <a:pt x="3229413" y="998393"/>
                    <a:pt x="3048826" y="907255"/>
                    <a:pt x="2951351" y="954107"/>
                  </a:cubicBezTo>
                  <a:cubicBezTo>
                    <a:pt x="2853876" y="1000959"/>
                    <a:pt x="2541884" y="952935"/>
                    <a:pt x="2313221" y="954107"/>
                  </a:cubicBezTo>
                  <a:cubicBezTo>
                    <a:pt x="2084558" y="955279"/>
                    <a:pt x="2012895" y="943743"/>
                    <a:pt x="1743462" y="954107"/>
                  </a:cubicBezTo>
                  <a:cubicBezTo>
                    <a:pt x="1474029" y="964471"/>
                    <a:pt x="1430969" y="899002"/>
                    <a:pt x="1242074" y="954107"/>
                  </a:cubicBezTo>
                  <a:cubicBezTo>
                    <a:pt x="1053179" y="1009212"/>
                    <a:pt x="902013" y="903915"/>
                    <a:pt x="672315" y="954107"/>
                  </a:cubicBezTo>
                  <a:cubicBezTo>
                    <a:pt x="442617" y="1004299"/>
                    <a:pt x="185948" y="899610"/>
                    <a:pt x="0" y="954107"/>
                  </a:cubicBezTo>
                  <a:cubicBezTo>
                    <a:pt x="-22795" y="803004"/>
                    <a:pt x="6948" y="575255"/>
                    <a:pt x="0" y="467512"/>
                  </a:cubicBezTo>
                  <a:cubicBezTo>
                    <a:pt x="-6948" y="359769"/>
                    <a:pt x="5063" y="126053"/>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47136925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97AD08F3-487C-47F0-B7C2-8F87D084BFC8}"/>
              </a:ext>
            </a:extLst>
          </p:cNvPr>
          <p:cNvGrpSpPr/>
          <p:nvPr/>
        </p:nvGrpSpPr>
        <p:grpSpPr>
          <a:xfrm>
            <a:off x="454040" y="3286126"/>
            <a:ext cx="5546710" cy="2457450"/>
            <a:chOff x="454040" y="3286126"/>
            <a:chExt cx="5546710" cy="2457450"/>
          </a:xfrm>
        </p:grpSpPr>
        <p:sp>
          <p:nvSpPr>
            <p:cNvPr id="13" name="文本框 12">
              <a:extLst>
                <a:ext uri="{FF2B5EF4-FFF2-40B4-BE49-F238E27FC236}">
                  <a16:creationId xmlns:a16="http://schemas.microsoft.com/office/drawing/2014/main" id="{247C27E0-1D7B-4BE1-8C70-41D32C00F15F}"/>
                </a:ext>
              </a:extLst>
            </p:cNvPr>
            <p:cNvSpPr txBox="1"/>
            <p:nvPr/>
          </p:nvSpPr>
          <p:spPr>
            <a:xfrm>
              <a:off x="582026" y="3380452"/>
              <a:ext cx="5342524" cy="2267544"/>
            </a:xfrm>
            <a:prstGeom prst="rect">
              <a:avLst/>
            </a:prstGeom>
            <a:noFill/>
          </p:spPr>
          <p:txBody>
            <a:bodyPr wrap="square" lIns="91440" tIns="45720" rIns="91440" bIns="45720" anchor="t">
              <a:spAutoFit/>
            </a:bodyPr>
            <a:lstStyle/>
            <a:p>
              <a:pPr>
                <a:lnSpc>
                  <a:spcPct val="120000"/>
                </a:lnSpc>
              </a:pPr>
              <a:r>
                <a:rPr lang="en-US" altLang="zh-CN" sz="2400"/>
                <a:t>Calculate Energy Map: O(mn)</a:t>
              </a:r>
            </a:p>
            <a:p>
              <a:pPr>
                <a:lnSpc>
                  <a:spcPct val="120000"/>
                </a:lnSpc>
              </a:pPr>
              <a:r>
                <a:rPr lang="en-US" altLang="zh-CN" sz="2400"/>
                <a:t>Construct Graph: O(mn)</a:t>
              </a:r>
            </a:p>
            <a:p>
              <a:pPr>
                <a:lnSpc>
                  <a:spcPct val="120000"/>
                </a:lnSpc>
              </a:pPr>
              <a:r>
                <a:rPr lang="en-US" altLang="zh-CN" sz="2400"/>
                <a:t>Width of Mask: O(mn)</a:t>
              </a:r>
            </a:p>
            <a:p>
              <a:pPr>
                <a:lnSpc>
                  <a:spcPct val="120000"/>
                </a:lnSpc>
              </a:pPr>
              <a:r>
                <a:rPr lang="en-US" altLang="zh-CN" sz="2400"/>
                <a:t>Find Paths: O(m) (average complexity)</a:t>
              </a:r>
            </a:p>
            <a:p>
              <a:pPr>
                <a:lnSpc>
                  <a:spcPct val="120000"/>
                </a:lnSpc>
              </a:pPr>
              <a:r>
                <a:rPr lang="en-US" altLang="zh-CN" sz="2400"/>
                <a:t>Delete Paths: O(mn)</a:t>
              </a:r>
            </a:p>
          </p:txBody>
        </p:sp>
        <p:sp>
          <p:nvSpPr>
            <p:cNvPr id="15" name="矩形 14">
              <a:extLst>
                <a:ext uri="{FF2B5EF4-FFF2-40B4-BE49-F238E27FC236}">
                  <a16:creationId xmlns:a16="http://schemas.microsoft.com/office/drawing/2014/main" id="{10EF4379-80DE-4942-BE67-C3ACBBE2F246}"/>
                </a:ext>
              </a:extLst>
            </p:cNvPr>
            <p:cNvSpPr/>
            <p:nvPr/>
          </p:nvSpPr>
          <p:spPr>
            <a:xfrm>
              <a:off x="454040" y="3286126"/>
              <a:ext cx="5546710" cy="2457450"/>
            </a:xfrm>
            <a:custGeom>
              <a:avLst/>
              <a:gdLst>
                <a:gd name="connsiteX0" fmla="*/ 0 w 5546710"/>
                <a:gd name="connsiteY0" fmla="*/ 0 h 2457450"/>
                <a:gd name="connsiteX1" fmla="*/ 499204 w 5546710"/>
                <a:gd name="connsiteY1" fmla="*/ 0 h 2457450"/>
                <a:gd name="connsiteX2" fmla="*/ 1053875 w 5546710"/>
                <a:gd name="connsiteY2" fmla="*/ 0 h 2457450"/>
                <a:gd name="connsiteX3" fmla="*/ 1664013 w 5546710"/>
                <a:gd name="connsiteY3" fmla="*/ 0 h 2457450"/>
                <a:gd name="connsiteX4" fmla="*/ 2107750 w 5546710"/>
                <a:gd name="connsiteY4" fmla="*/ 0 h 2457450"/>
                <a:gd name="connsiteX5" fmla="*/ 2606954 w 5546710"/>
                <a:gd name="connsiteY5" fmla="*/ 0 h 2457450"/>
                <a:gd name="connsiteX6" fmla="*/ 2995223 w 5546710"/>
                <a:gd name="connsiteY6" fmla="*/ 0 h 2457450"/>
                <a:gd name="connsiteX7" fmla="*/ 3494427 w 5546710"/>
                <a:gd name="connsiteY7" fmla="*/ 0 h 2457450"/>
                <a:gd name="connsiteX8" fmla="*/ 3882697 w 5546710"/>
                <a:gd name="connsiteY8" fmla="*/ 0 h 2457450"/>
                <a:gd name="connsiteX9" fmla="*/ 4492835 w 5546710"/>
                <a:gd name="connsiteY9" fmla="*/ 0 h 2457450"/>
                <a:gd name="connsiteX10" fmla="*/ 4881105 w 5546710"/>
                <a:gd name="connsiteY10" fmla="*/ 0 h 2457450"/>
                <a:gd name="connsiteX11" fmla="*/ 5546710 w 5546710"/>
                <a:gd name="connsiteY11" fmla="*/ 0 h 2457450"/>
                <a:gd name="connsiteX12" fmla="*/ 5546710 w 5546710"/>
                <a:gd name="connsiteY12" fmla="*/ 417767 h 2457450"/>
                <a:gd name="connsiteX13" fmla="*/ 5546710 w 5546710"/>
                <a:gd name="connsiteY13" fmla="*/ 884682 h 2457450"/>
                <a:gd name="connsiteX14" fmla="*/ 5546710 w 5546710"/>
                <a:gd name="connsiteY14" fmla="*/ 1400747 h 2457450"/>
                <a:gd name="connsiteX15" fmla="*/ 5546710 w 5546710"/>
                <a:gd name="connsiteY15" fmla="*/ 1818513 h 2457450"/>
                <a:gd name="connsiteX16" fmla="*/ 5546710 w 5546710"/>
                <a:gd name="connsiteY16" fmla="*/ 2457450 h 2457450"/>
                <a:gd name="connsiteX17" fmla="*/ 4936572 w 5546710"/>
                <a:gd name="connsiteY17" fmla="*/ 2457450 h 2457450"/>
                <a:gd name="connsiteX18" fmla="*/ 4326434 w 5546710"/>
                <a:gd name="connsiteY18" fmla="*/ 2457450 h 2457450"/>
                <a:gd name="connsiteX19" fmla="*/ 3771763 w 5546710"/>
                <a:gd name="connsiteY19" fmla="*/ 2457450 h 2457450"/>
                <a:gd name="connsiteX20" fmla="*/ 3161625 w 5546710"/>
                <a:gd name="connsiteY20" fmla="*/ 2457450 h 2457450"/>
                <a:gd name="connsiteX21" fmla="*/ 2551487 w 5546710"/>
                <a:gd name="connsiteY21" fmla="*/ 2457450 h 2457450"/>
                <a:gd name="connsiteX22" fmla="*/ 2107750 w 5546710"/>
                <a:gd name="connsiteY22" fmla="*/ 2457450 h 2457450"/>
                <a:gd name="connsiteX23" fmla="*/ 1719480 w 5546710"/>
                <a:gd name="connsiteY23" fmla="*/ 2457450 h 2457450"/>
                <a:gd name="connsiteX24" fmla="*/ 1331210 w 5546710"/>
                <a:gd name="connsiteY24" fmla="*/ 2457450 h 2457450"/>
                <a:gd name="connsiteX25" fmla="*/ 721072 w 5546710"/>
                <a:gd name="connsiteY25" fmla="*/ 2457450 h 2457450"/>
                <a:gd name="connsiteX26" fmla="*/ 0 w 5546710"/>
                <a:gd name="connsiteY26" fmla="*/ 2457450 h 2457450"/>
                <a:gd name="connsiteX27" fmla="*/ 0 w 5546710"/>
                <a:gd name="connsiteY27" fmla="*/ 1916811 h 2457450"/>
                <a:gd name="connsiteX28" fmla="*/ 0 w 5546710"/>
                <a:gd name="connsiteY28" fmla="*/ 1499045 h 2457450"/>
                <a:gd name="connsiteX29" fmla="*/ 0 w 5546710"/>
                <a:gd name="connsiteY29" fmla="*/ 1032129 h 2457450"/>
                <a:gd name="connsiteX30" fmla="*/ 0 w 5546710"/>
                <a:gd name="connsiteY30" fmla="*/ 565214 h 2457450"/>
                <a:gd name="connsiteX31" fmla="*/ 0 w 5546710"/>
                <a:gd name="connsiteY31" fmla="*/ 0 h 245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6710" h="2457450" extrusionOk="0">
                  <a:moveTo>
                    <a:pt x="0" y="0"/>
                  </a:moveTo>
                  <a:cubicBezTo>
                    <a:pt x="247778" y="-17314"/>
                    <a:pt x="292463" y="27888"/>
                    <a:pt x="499204" y="0"/>
                  </a:cubicBezTo>
                  <a:cubicBezTo>
                    <a:pt x="705945" y="-27888"/>
                    <a:pt x="888501" y="27706"/>
                    <a:pt x="1053875" y="0"/>
                  </a:cubicBezTo>
                  <a:cubicBezTo>
                    <a:pt x="1219249" y="-27706"/>
                    <a:pt x="1410944" y="3918"/>
                    <a:pt x="1664013" y="0"/>
                  </a:cubicBezTo>
                  <a:cubicBezTo>
                    <a:pt x="1917082" y="-3918"/>
                    <a:pt x="1896350" y="6680"/>
                    <a:pt x="2107750" y="0"/>
                  </a:cubicBezTo>
                  <a:cubicBezTo>
                    <a:pt x="2319150" y="-6680"/>
                    <a:pt x="2500568" y="20102"/>
                    <a:pt x="2606954" y="0"/>
                  </a:cubicBezTo>
                  <a:cubicBezTo>
                    <a:pt x="2713340" y="-20102"/>
                    <a:pt x="2878125" y="11352"/>
                    <a:pt x="2995223" y="0"/>
                  </a:cubicBezTo>
                  <a:cubicBezTo>
                    <a:pt x="3112321" y="-11352"/>
                    <a:pt x="3356266" y="30233"/>
                    <a:pt x="3494427" y="0"/>
                  </a:cubicBezTo>
                  <a:cubicBezTo>
                    <a:pt x="3632588" y="-30233"/>
                    <a:pt x="3694557" y="45684"/>
                    <a:pt x="3882697" y="0"/>
                  </a:cubicBezTo>
                  <a:cubicBezTo>
                    <a:pt x="4070837" y="-45684"/>
                    <a:pt x="4212100" y="12760"/>
                    <a:pt x="4492835" y="0"/>
                  </a:cubicBezTo>
                  <a:cubicBezTo>
                    <a:pt x="4773570" y="-12760"/>
                    <a:pt x="4752258" y="30940"/>
                    <a:pt x="4881105" y="0"/>
                  </a:cubicBezTo>
                  <a:cubicBezTo>
                    <a:pt x="5009952" y="-30940"/>
                    <a:pt x="5351038" y="42191"/>
                    <a:pt x="5546710" y="0"/>
                  </a:cubicBezTo>
                  <a:cubicBezTo>
                    <a:pt x="5555393" y="191735"/>
                    <a:pt x="5531479" y="276680"/>
                    <a:pt x="5546710" y="417767"/>
                  </a:cubicBezTo>
                  <a:cubicBezTo>
                    <a:pt x="5561941" y="558854"/>
                    <a:pt x="5535827" y="670582"/>
                    <a:pt x="5546710" y="884682"/>
                  </a:cubicBezTo>
                  <a:cubicBezTo>
                    <a:pt x="5557593" y="1098782"/>
                    <a:pt x="5531099" y="1187924"/>
                    <a:pt x="5546710" y="1400747"/>
                  </a:cubicBezTo>
                  <a:cubicBezTo>
                    <a:pt x="5562321" y="1613570"/>
                    <a:pt x="5540924" y="1628955"/>
                    <a:pt x="5546710" y="1818513"/>
                  </a:cubicBezTo>
                  <a:cubicBezTo>
                    <a:pt x="5552496" y="2008071"/>
                    <a:pt x="5496757" y="2189340"/>
                    <a:pt x="5546710" y="2457450"/>
                  </a:cubicBezTo>
                  <a:cubicBezTo>
                    <a:pt x="5350839" y="2523091"/>
                    <a:pt x="5206563" y="2416038"/>
                    <a:pt x="4936572" y="2457450"/>
                  </a:cubicBezTo>
                  <a:cubicBezTo>
                    <a:pt x="4666581" y="2498862"/>
                    <a:pt x="4621345" y="2410529"/>
                    <a:pt x="4326434" y="2457450"/>
                  </a:cubicBezTo>
                  <a:cubicBezTo>
                    <a:pt x="4031523" y="2504371"/>
                    <a:pt x="4034978" y="2456621"/>
                    <a:pt x="3771763" y="2457450"/>
                  </a:cubicBezTo>
                  <a:cubicBezTo>
                    <a:pt x="3508548" y="2458279"/>
                    <a:pt x="3413926" y="2401666"/>
                    <a:pt x="3161625" y="2457450"/>
                  </a:cubicBezTo>
                  <a:cubicBezTo>
                    <a:pt x="2909324" y="2513234"/>
                    <a:pt x="2821670" y="2457408"/>
                    <a:pt x="2551487" y="2457450"/>
                  </a:cubicBezTo>
                  <a:cubicBezTo>
                    <a:pt x="2281304" y="2457492"/>
                    <a:pt x="2327947" y="2407605"/>
                    <a:pt x="2107750" y="2457450"/>
                  </a:cubicBezTo>
                  <a:cubicBezTo>
                    <a:pt x="1887553" y="2507295"/>
                    <a:pt x="1830475" y="2454409"/>
                    <a:pt x="1719480" y="2457450"/>
                  </a:cubicBezTo>
                  <a:cubicBezTo>
                    <a:pt x="1608485" y="2460491"/>
                    <a:pt x="1476893" y="2452922"/>
                    <a:pt x="1331210" y="2457450"/>
                  </a:cubicBezTo>
                  <a:cubicBezTo>
                    <a:pt x="1185527" y="2461978"/>
                    <a:pt x="877096" y="2448370"/>
                    <a:pt x="721072" y="2457450"/>
                  </a:cubicBezTo>
                  <a:cubicBezTo>
                    <a:pt x="565048" y="2466530"/>
                    <a:pt x="163294" y="2439131"/>
                    <a:pt x="0" y="2457450"/>
                  </a:cubicBezTo>
                  <a:cubicBezTo>
                    <a:pt x="-30278" y="2315455"/>
                    <a:pt x="7794" y="2046715"/>
                    <a:pt x="0" y="1916811"/>
                  </a:cubicBezTo>
                  <a:cubicBezTo>
                    <a:pt x="-7794" y="1786907"/>
                    <a:pt x="974" y="1683461"/>
                    <a:pt x="0" y="1499045"/>
                  </a:cubicBezTo>
                  <a:cubicBezTo>
                    <a:pt x="-974" y="1314629"/>
                    <a:pt x="38101" y="1164489"/>
                    <a:pt x="0" y="1032129"/>
                  </a:cubicBezTo>
                  <a:cubicBezTo>
                    <a:pt x="-38101" y="899769"/>
                    <a:pt x="38156" y="661770"/>
                    <a:pt x="0" y="565214"/>
                  </a:cubicBezTo>
                  <a:cubicBezTo>
                    <a:pt x="-38156" y="468658"/>
                    <a:pt x="44443" y="226109"/>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44436556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34177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en-US" altLang="zh-CN">
                <a:solidFill>
                  <a:schemeClr val="accent2"/>
                </a:solidFill>
              </a:rPr>
              <a:t>Result &amp; Demo</a:t>
            </a:r>
            <a:endParaRPr lang="zh-CN" altLang="en-US" dirty="0">
              <a:solidFill>
                <a:schemeClr val="accent2"/>
              </a:solidFill>
            </a:endParaRP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B6D2AB52-2985-4CA2-80DD-5A281C4960EB}"/>
              </a:ext>
            </a:extLst>
          </p:cNvPr>
          <p:cNvSpPr txBox="1"/>
          <p:nvPr/>
        </p:nvSpPr>
        <p:spPr>
          <a:xfrm>
            <a:off x="7229475" y="4146655"/>
            <a:ext cx="3848100" cy="1323439"/>
          </a:xfrm>
          <a:prstGeom prst="rect">
            <a:avLst/>
          </a:prstGeom>
          <a:noFill/>
        </p:spPr>
        <p:txBody>
          <a:bodyPr wrap="square">
            <a:spAutoFit/>
          </a:bodyPr>
          <a:lstStyle/>
          <a:p>
            <a:pPr algn="l">
              <a:lnSpc>
                <a:spcPct val="150000"/>
              </a:lnSpc>
            </a:pPr>
            <a:r>
              <a:rPr lang="en-US" altLang="zh-CN" sz="2400" b="1">
                <a:solidFill>
                  <a:schemeClr val="accent2"/>
                </a:solidFill>
              </a:rPr>
              <a:t>What’s the result?</a:t>
            </a:r>
          </a:p>
          <a:p>
            <a:pPr marL="1028700" lvl="1" indent="-342900">
              <a:lnSpc>
                <a:spcPct val="100000"/>
              </a:lnSpc>
              <a:buFont typeface="Wingdings" panose="05000000000000000000" pitchFamily="2" charset="2"/>
              <a:buChar char="p"/>
            </a:pPr>
            <a:r>
              <a:rPr lang="en-US" altLang="zh-CN" sz="2200" b="1">
                <a:solidFill>
                  <a:schemeClr val="accent2"/>
                </a:solidFill>
              </a:rPr>
              <a:t>Show result</a:t>
            </a:r>
          </a:p>
          <a:p>
            <a:pPr marL="1028700" lvl="1" indent="-342900">
              <a:lnSpc>
                <a:spcPct val="100000"/>
              </a:lnSpc>
              <a:buFont typeface="Wingdings" panose="05000000000000000000" pitchFamily="2" charset="2"/>
              <a:buChar char="p"/>
            </a:pPr>
            <a:r>
              <a:rPr lang="en-US" altLang="zh-CN" sz="2200" b="1">
                <a:solidFill>
                  <a:schemeClr val="accent2"/>
                </a:solidFill>
              </a:rPr>
              <a:t>Futher work</a:t>
            </a:r>
          </a:p>
        </p:txBody>
      </p:sp>
      <p:pic>
        <p:nvPicPr>
          <p:cNvPr id="12" name="图片占位符 16">
            <a:extLst>
              <a:ext uri="{FF2B5EF4-FFF2-40B4-BE49-F238E27FC236}">
                <a16:creationId xmlns:a16="http://schemas.microsoft.com/office/drawing/2014/main" id="{FF7A0012-6C15-40E0-9314-5C2405D59823}"/>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l="18144" r="18144"/>
          <a:stretch/>
        </p:blipFill>
        <p:spPr>
          <a:xfrm>
            <a:off x="0" y="-19050"/>
            <a:ext cx="5842000" cy="6877050"/>
          </a:xfrm>
        </p:spPr>
      </p:pic>
    </p:spTree>
    <p:extLst>
      <p:ext uri="{BB962C8B-B14F-4D97-AF65-F5344CB8AC3E}">
        <p14:creationId xmlns:p14="http://schemas.microsoft.com/office/powerpoint/2010/main" val="100842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639767-6EB6-4CAF-A9C0-5ADE4EE24380}"/>
              </a:ext>
            </a:extLst>
          </p:cNvPr>
          <p:cNvSpPr>
            <a:spLocks noGrp="1"/>
          </p:cNvSpPr>
          <p:nvPr>
            <p:ph type="sldNum" sz="quarter" idx="10"/>
          </p:nvPr>
        </p:nvSpPr>
        <p:spPr/>
        <p:txBody>
          <a:bodyPr/>
          <a:lstStyle/>
          <a:p>
            <a:fld id="{6C53781C-E1F6-4315-A39D-61273F2E0596}" type="slidenum">
              <a:rPr lang="zh-CN" altLang="en-US" smtClean="0"/>
              <a:pPr/>
              <a:t>29</a:t>
            </a:fld>
            <a:endParaRPr lang="zh-CN" altLang="en-US"/>
          </a:p>
        </p:txBody>
      </p:sp>
      <p:sp>
        <p:nvSpPr>
          <p:cNvPr id="3" name="文本占位符 2">
            <a:extLst>
              <a:ext uri="{FF2B5EF4-FFF2-40B4-BE49-F238E27FC236}">
                <a16:creationId xmlns:a16="http://schemas.microsoft.com/office/drawing/2014/main" id="{5AD5DDE4-8AFB-4249-962F-51C3AB672AE8}"/>
              </a:ext>
            </a:extLst>
          </p:cNvPr>
          <p:cNvSpPr>
            <a:spLocks noGrp="1"/>
          </p:cNvSpPr>
          <p:nvPr>
            <p:ph type="body" sz="quarter" idx="11"/>
          </p:nvPr>
        </p:nvSpPr>
        <p:spPr/>
        <p:txBody>
          <a:bodyPr lIns="91440" tIns="45720" rIns="91440" bIns="45720" anchor="ctr"/>
          <a:lstStyle/>
          <a:p>
            <a:r>
              <a:rPr lang="en-US" altLang="zh-CN">
                <a:ea typeface="+mn-lt"/>
                <a:cs typeface="+mn-lt"/>
              </a:rPr>
              <a:t>Result &amp; Demo</a:t>
            </a:r>
            <a:endParaRPr lang="zh-CN" b="0">
              <a:ea typeface="+mn-lt"/>
              <a:cs typeface="+mn-lt"/>
            </a:endParaRPr>
          </a:p>
        </p:txBody>
      </p:sp>
      <p:sp>
        <p:nvSpPr>
          <p:cNvPr id="8" name="文本框 7">
            <a:extLst>
              <a:ext uri="{FF2B5EF4-FFF2-40B4-BE49-F238E27FC236}">
                <a16:creationId xmlns:a16="http://schemas.microsoft.com/office/drawing/2014/main" id="{36526E59-D2D2-4789-80BE-7A2B696D2D6A}"/>
              </a:ext>
            </a:extLst>
          </p:cNvPr>
          <p:cNvSpPr txBox="1"/>
          <p:nvPr/>
        </p:nvSpPr>
        <p:spPr>
          <a:xfrm>
            <a:off x="273066" y="836686"/>
            <a:ext cx="6075358" cy="743986"/>
          </a:xfrm>
          <a:prstGeom prst="rect">
            <a:avLst/>
          </a:prstGeom>
          <a:noFill/>
        </p:spPr>
        <p:txBody>
          <a:bodyPr wrap="square" lIns="91440" tIns="45720" rIns="91440" bIns="45720" anchor="t">
            <a:spAutoFit/>
          </a:bodyPr>
          <a:lstStyle/>
          <a:p>
            <a:pPr>
              <a:lnSpc>
                <a:spcPct val="150000"/>
              </a:lnSpc>
            </a:pPr>
            <a:r>
              <a:rPr lang="en-US" altLang="zh-CN" sz="3200" b="1" kern="0">
                <a:solidFill>
                  <a:schemeClr val="accent1"/>
                </a:solidFill>
                <a:latin typeface="微软雅黑"/>
                <a:ea typeface="微软雅黑"/>
              </a:rPr>
              <a:t>Demo Result Show</a:t>
            </a:r>
            <a:endParaRPr lang="en-US" altLang="zh-CN" sz="3200" b="1" kern="0">
              <a:solidFill>
                <a:schemeClr val="accent1"/>
              </a:solidFill>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D66C31BB-1181-4BDE-90E5-B0BE22C37972}"/>
              </a:ext>
            </a:extLst>
          </p:cNvPr>
          <p:cNvSpPr/>
          <p:nvPr/>
        </p:nvSpPr>
        <p:spPr>
          <a:xfrm>
            <a:off x="273065" y="1775213"/>
            <a:ext cx="5651485" cy="384237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0" name="矩形: 圆角 9">
            <a:extLst>
              <a:ext uri="{FF2B5EF4-FFF2-40B4-BE49-F238E27FC236}">
                <a16:creationId xmlns:a16="http://schemas.microsoft.com/office/drawing/2014/main" id="{A6EA6F02-115B-474C-A87A-B22FAB08356B}"/>
              </a:ext>
            </a:extLst>
          </p:cNvPr>
          <p:cNvSpPr/>
          <p:nvPr/>
        </p:nvSpPr>
        <p:spPr>
          <a:xfrm>
            <a:off x="6267452" y="1775213"/>
            <a:ext cx="5619747" cy="384237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pic>
        <p:nvPicPr>
          <p:cNvPr id="17" name="图片 6">
            <a:extLst>
              <a:ext uri="{FF2B5EF4-FFF2-40B4-BE49-F238E27FC236}">
                <a16:creationId xmlns:a16="http://schemas.microsoft.com/office/drawing/2014/main" id="{DA02EAD5-351E-456E-9CC8-E21F95327C64}"/>
              </a:ext>
            </a:extLst>
          </p:cNvPr>
          <p:cNvPicPr>
            <a:picLocks noChangeAspect="1"/>
          </p:cNvPicPr>
          <p:nvPr/>
        </p:nvPicPr>
        <p:blipFill>
          <a:blip r:embed="rId3"/>
          <a:stretch>
            <a:fillRect/>
          </a:stretch>
        </p:blipFill>
        <p:spPr>
          <a:xfrm>
            <a:off x="6809556" y="2360267"/>
            <a:ext cx="4535538" cy="2548800"/>
          </a:xfrm>
          <a:prstGeom prst="rect">
            <a:avLst/>
          </a:prstGeom>
        </p:spPr>
      </p:pic>
      <p:pic>
        <p:nvPicPr>
          <p:cNvPr id="18" name="图片 8" descr="鸭子在水里站着几只鸟&#10;&#10;已自动生成说明">
            <a:extLst>
              <a:ext uri="{FF2B5EF4-FFF2-40B4-BE49-F238E27FC236}">
                <a16:creationId xmlns:a16="http://schemas.microsoft.com/office/drawing/2014/main" id="{BF6CFD64-3390-49A2-8573-942048078CE4}"/>
              </a:ext>
            </a:extLst>
          </p:cNvPr>
          <p:cNvPicPr>
            <a:picLocks noChangeAspect="1"/>
          </p:cNvPicPr>
          <p:nvPr/>
        </p:nvPicPr>
        <p:blipFill>
          <a:blip r:embed="rId4"/>
          <a:stretch>
            <a:fillRect/>
          </a:stretch>
        </p:blipFill>
        <p:spPr>
          <a:xfrm>
            <a:off x="895747" y="2360267"/>
            <a:ext cx="4239464" cy="2476800"/>
          </a:xfrm>
          <a:prstGeom prst="rect">
            <a:avLst/>
          </a:prstGeom>
        </p:spPr>
      </p:pic>
      <p:sp>
        <p:nvSpPr>
          <p:cNvPr id="4" name="矩形 3">
            <a:extLst>
              <a:ext uri="{FF2B5EF4-FFF2-40B4-BE49-F238E27FC236}">
                <a16:creationId xmlns:a16="http://schemas.microsoft.com/office/drawing/2014/main" id="{AA44971B-8C40-4400-89A1-4C9D0FB86D81}"/>
              </a:ext>
            </a:extLst>
          </p:cNvPr>
          <p:cNvSpPr/>
          <p:nvPr/>
        </p:nvSpPr>
        <p:spPr>
          <a:xfrm>
            <a:off x="581025" y="2009775"/>
            <a:ext cx="5010150" cy="3228975"/>
          </a:xfrm>
          <a:custGeom>
            <a:avLst/>
            <a:gdLst>
              <a:gd name="connsiteX0" fmla="*/ 0 w 5010150"/>
              <a:gd name="connsiteY0" fmla="*/ 0 h 3228975"/>
              <a:gd name="connsiteX1" fmla="*/ 506582 w 5010150"/>
              <a:gd name="connsiteY1" fmla="*/ 0 h 3228975"/>
              <a:gd name="connsiteX2" fmla="*/ 1113367 w 5010150"/>
              <a:gd name="connsiteY2" fmla="*/ 0 h 3228975"/>
              <a:gd name="connsiteX3" fmla="*/ 1720152 w 5010150"/>
              <a:gd name="connsiteY3" fmla="*/ 0 h 3228975"/>
              <a:gd name="connsiteX4" fmla="*/ 2326936 w 5010150"/>
              <a:gd name="connsiteY4" fmla="*/ 0 h 3228975"/>
              <a:gd name="connsiteX5" fmla="*/ 2783417 w 5010150"/>
              <a:gd name="connsiteY5" fmla="*/ 0 h 3228975"/>
              <a:gd name="connsiteX6" fmla="*/ 3440303 w 5010150"/>
              <a:gd name="connsiteY6" fmla="*/ 0 h 3228975"/>
              <a:gd name="connsiteX7" fmla="*/ 3846682 w 5010150"/>
              <a:gd name="connsiteY7" fmla="*/ 0 h 3228975"/>
              <a:gd name="connsiteX8" fmla="*/ 4353264 w 5010150"/>
              <a:gd name="connsiteY8" fmla="*/ 0 h 3228975"/>
              <a:gd name="connsiteX9" fmla="*/ 5010150 w 5010150"/>
              <a:gd name="connsiteY9" fmla="*/ 0 h 3228975"/>
              <a:gd name="connsiteX10" fmla="*/ 5010150 w 5010150"/>
              <a:gd name="connsiteY10" fmla="*/ 441293 h 3228975"/>
              <a:gd name="connsiteX11" fmla="*/ 5010150 w 5010150"/>
              <a:gd name="connsiteY11" fmla="*/ 1044035 h 3228975"/>
              <a:gd name="connsiteX12" fmla="*/ 5010150 w 5010150"/>
              <a:gd name="connsiteY12" fmla="*/ 1517618 h 3228975"/>
              <a:gd name="connsiteX13" fmla="*/ 5010150 w 5010150"/>
              <a:gd name="connsiteY13" fmla="*/ 1958912 h 3228975"/>
              <a:gd name="connsiteX14" fmla="*/ 5010150 w 5010150"/>
              <a:gd name="connsiteY14" fmla="*/ 2529364 h 3228975"/>
              <a:gd name="connsiteX15" fmla="*/ 5010150 w 5010150"/>
              <a:gd name="connsiteY15" fmla="*/ 3228975 h 3228975"/>
              <a:gd name="connsiteX16" fmla="*/ 4503568 w 5010150"/>
              <a:gd name="connsiteY16" fmla="*/ 3228975 h 3228975"/>
              <a:gd name="connsiteX17" fmla="*/ 3996986 w 5010150"/>
              <a:gd name="connsiteY17" fmla="*/ 3228975 h 3228975"/>
              <a:gd name="connsiteX18" fmla="*/ 3590608 w 5010150"/>
              <a:gd name="connsiteY18" fmla="*/ 3228975 h 3228975"/>
              <a:gd name="connsiteX19" fmla="*/ 2983823 w 5010150"/>
              <a:gd name="connsiteY19" fmla="*/ 3228975 h 3228975"/>
              <a:gd name="connsiteX20" fmla="*/ 2577444 w 5010150"/>
              <a:gd name="connsiteY20" fmla="*/ 3228975 h 3228975"/>
              <a:gd name="connsiteX21" fmla="*/ 2171065 w 5010150"/>
              <a:gd name="connsiteY21" fmla="*/ 3228975 h 3228975"/>
              <a:gd name="connsiteX22" fmla="*/ 1564280 w 5010150"/>
              <a:gd name="connsiteY22" fmla="*/ 3228975 h 3228975"/>
              <a:gd name="connsiteX23" fmla="*/ 957495 w 5010150"/>
              <a:gd name="connsiteY23" fmla="*/ 3228975 h 3228975"/>
              <a:gd name="connsiteX24" fmla="*/ 0 w 5010150"/>
              <a:gd name="connsiteY24" fmla="*/ 3228975 h 3228975"/>
              <a:gd name="connsiteX25" fmla="*/ 0 w 5010150"/>
              <a:gd name="connsiteY25" fmla="*/ 2723102 h 3228975"/>
              <a:gd name="connsiteX26" fmla="*/ 0 w 5010150"/>
              <a:gd name="connsiteY26" fmla="*/ 2217230 h 3228975"/>
              <a:gd name="connsiteX27" fmla="*/ 0 w 5010150"/>
              <a:gd name="connsiteY27" fmla="*/ 1646777 h 3228975"/>
              <a:gd name="connsiteX28" fmla="*/ 0 w 5010150"/>
              <a:gd name="connsiteY28" fmla="*/ 1205484 h 3228975"/>
              <a:gd name="connsiteX29" fmla="*/ 0 w 5010150"/>
              <a:gd name="connsiteY29" fmla="*/ 667322 h 3228975"/>
              <a:gd name="connsiteX30" fmla="*/ 0 w 5010150"/>
              <a:gd name="connsiteY30" fmla="*/ 0 h 322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10150" h="3228975" extrusionOk="0">
                <a:moveTo>
                  <a:pt x="0" y="0"/>
                </a:moveTo>
                <a:cubicBezTo>
                  <a:pt x="107913" y="-12728"/>
                  <a:pt x="343769" y="4127"/>
                  <a:pt x="506582" y="0"/>
                </a:cubicBezTo>
                <a:cubicBezTo>
                  <a:pt x="669395" y="-4127"/>
                  <a:pt x="823957" y="2360"/>
                  <a:pt x="1113367" y="0"/>
                </a:cubicBezTo>
                <a:cubicBezTo>
                  <a:pt x="1402778" y="-2360"/>
                  <a:pt x="1482007" y="55912"/>
                  <a:pt x="1720152" y="0"/>
                </a:cubicBezTo>
                <a:cubicBezTo>
                  <a:pt x="1958298" y="-55912"/>
                  <a:pt x="2088227" y="55834"/>
                  <a:pt x="2326936" y="0"/>
                </a:cubicBezTo>
                <a:cubicBezTo>
                  <a:pt x="2565645" y="-55834"/>
                  <a:pt x="2655621" y="14914"/>
                  <a:pt x="2783417" y="0"/>
                </a:cubicBezTo>
                <a:cubicBezTo>
                  <a:pt x="2911213" y="-14914"/>
                  <a:pt x="3161142" y="70071"/>
                  <a:pt x="3440303" y="0"/>
                </a:cubicBezTo>
                <a:cubicBezTo>
                  <a:pt x="3719464" y="-70071"/>
                  <a:pt x="3668721" y="19939"/>
                  <a:pt x="3846682" y="0"/>
                </a:cubicBezTo>
                <a:cubicBezTo>
                  <a:pt x="4024643" y="-19939"/>
                  <a:pt x="4139040" y="10208"/>
                  <a:pt x="4353264" y="0"/>
                </a:cubicBezTo>
                <a:cubicBezTo>
                  <a:pt x="4567488" y="-10208"/>
                  <a:pt x="4873291" y="76074"/>
                  <a:pt x="5010150" y="0"/>
                </a:cubicBezTo>
                <a:cubicBezTo>
                  <a:pt x="5061535" y="120444"/>
                  <a:pt x="4993654" y="335018"/>
                  <a:pt x="5010150" y="441293"/>
                </a:cubicBezTo>
                <a:cubicBezTo>
                  <a:pt x="5026646" y="547568"/>
                  <a:pt x="4945062" y="848476"/>
                  <a:pt x="5010150" y="1044035"/>
                </a:cubicBezTo>
                <a:cubicBezTo>
                  <a:pt x="5075238" y="1239594"/>
                  <a:pt x="5009398" y="1369706"/>
                  <a:pt x="5010150" y="1517618"/>
                </a:cubicBezTo>
                <a:cubicBezTo>
                  <a:pt x="5010902" y="1665530"/>
                  <a:pt x="5009569" y="1808274"/>
                  <a:pt x="5010150" y="1958912"/>
                </a:cubicBezTo>
                <a:cubicBezTo>
                  <a:pt x="5010731" y="2109550"/>
                  <a:pt x="4974760" y="2310872"/>
                  <a:pt x="5010150" y="2529364"/>
                </a:cubicBezTo>
                <a:cubicBezTo>
                  <a:pt x="5045540" y="2747856"/>
                  <a:pt x="4941943" y="2965306"/>
                  <a:pt x="5010150" y="3228975"/>
                </a:cubicBezTo>
                <a:cubicBezTo>
                  <a:pt x="4883122" y="3242612"/>
                  <a:pt x="4755555" y="3175154"/>
                  <a:pt x="4503568" y="3228975"/>
                </a:cubicBezTo>
                <a:cubicBezTo>
                  <a:pt x="4251581" y="3282796"/>
                  <a:pt x="4227640" y="3208880"/>
                  <a:pt x="3996986" y="3228975"/>
                </a:cubicBezTo>
                <a:cubicBezTo>
                  <a:pt x="3766332" y="3249070"/>
                  <a:pt x="3762010" y="3202660"/>
                  <a:pt x="3590608" y="3228975"/>
                </a:cubicBezTo>
                <a:cubicBezTo>
                  <a:pt x="3419206" y="3255290"/>
                  <a:pt x="3146784" y="3194532"/>
                  <a:pt x="2983823" y="3228975"/>
                </a:cubicBezTo>
                <a:cubicBezTo>
                  <a:pt x="2820862" y="3263418"/>
                  <a:pt x="2729647" y="3198514"/>
                  <a:pt x="2577444" y="3228975"/>
                </a:cubicBezTo>
                <a:cubicBezTo>
                  <a:pt x="2425241" y="3259436"/>
                  <a:pt x="2254816" y="3211455"/>
                  <a:pt x="2171065" y="3228975"/>
                </a:cubicBezTo>
                <a:cubicBezTo>
                  <a:pt x="2087314" y="3246495"/>
                  <a:pt x="1736639" y="3192638"/>
                  <a:pt x="1564280" y="3228975"/>
                </a:cubicBezTo>
                <a:cubicBezTo>
                  <a:pt x="1391921" y="3265312"/>
                  <a:pt x="1129586" y="3202618"/>
                  <a:pt x="957495" y="3228975"/>
                </a:cubicBezTo>
                <a:cubicBezTo>
                  <a:pt x="785404" y="3255332"/>
                  <a:pt x="210900" y="3171851"/>
                  <a:pt x="0" y="3228975"/>
                </a:cubicBezTo>
                <a:cubicBezTo>
                  <a:pt x="-33387" y="3073812"/>
                  <a:pt x="1272" y="2954654"/>
                  <a:pt x="0" y="2723102"/>
                </a:cubicBezTo>
                <a:cubicBezTo>
                  <a:pt x="-1272" y="2491550"/>
                  <a:pt x="45831" y="2413364"/>
                  <a:pt x="0" y="2217230"/>
                </a:cubicBezTo>
                <a:cubicBezTo>
                  <a:pt x="-45831" y="2021096"/>
                  <a:pt x="29862" y="1780496"/>
                  <a:pt x="0" y="1646777"/>
                </a:cubicBezTo>
                <a:cubicBezTo>
                  <a:pt x="-29862" y="1513058"/>
                  <a:pt x="7482" y="1322573"/>
                  <a:pt x="0" y="1205484"/>
                </a:cubicBezTo>
                <a:cubicBezTo>
                  <a:pt x="-7482" y="1088395"/>
                  <a:pt x="29565" y="926301"/>
                  <a:pt x="0" y="667322"/>
                </a:cubicBezTo>
                <a:cubicBezTo>
                  <a:pt x="-29565" y="408343"/>
                  <a:pt x="4949" y="319996"/>
                  <a:pt x="0" y="0"/>
                </a:cubicBezTo>
                <a:close/>
              </a:path>
            </a:pathLst>
          </a:custGeom>
          <a:noFill/>
          <a:ln w="38100">
            <a:solidFill>
              <a:schemeClr val="accent1">
                <a:lumMod val="60000"/>
                <a:lumOff val="40000"/>
              </a:schemeClr>
            </a:solidFill>
            <a:prstDash val="sysDot"/>
            <a:extLst>
              <a:ext uri="{C807C97D-BFC1-408E-A445-0C87EB9F89A2}">
                <ask:lineSketchStyleProps xmlns:ask="http://schemas.microsoft.com/office/drawing/2018/sketchyshapes" sd="271146927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BBFE946-A20D-4B8E-972D-6A7D615134FA}"/>
              </a:ext>
            </a:extLst>
          </p:cNvPr>
          <p:cNvSpPr/>
          <p:nvPr/>
        </p:nvSpPr>
        <p:spPr>
          <a:xfrm>
            <a:off x="6572250" y="1981139"/>
            <a:ext cx="5010150" cy="3228975"/>
          </a:xfrm>
          <a:custGeom>
            <a:avLst/>
            <a:gdLst>
              <a:gd name="connsiteX0" fmla="*/ 0 w 5010150"/>
              <a:gd name="connsiteY0" fmla="*/ 0 h 3228975"/>
              <a:gd name="connsiteX1" fmla="*/ 506582 w 5010150"/>
              <a:gd name="connsiteY1" fmla="*/ 0 h 3228975"/>
              <a:gd name="connsiteX2" fmla="*/ 1113367 w 5010150"/>
              <a:gd name="connsiteY2" fmla="*/ 0 h 3228975"/>
              <a:gd name="connsiteX3" fmla="*/ 1720152 w 5010150"/>
              <a:gd name="connsiteY3" fmla="*/ 0 h 3228975"/>
              <a:gd name="connsiteX4" fmla="*/ 2326936 w 5010150"/>
              <a:gd name="connsiteY4" fmla="*/ 0 h 3228975"/>
              <a:gd name="connsiteX5" fmla="*/ 2783417 w 5010150"/>
              <a:gd name="connsiteY5" fmla="*/ 0 h 3228975"/>
              <a:gd name="connsiteX6" fmla="*/ 3440303 w 5010150"/>
              <a:gd name="connsiteY6" fmla="*/ 0 h 3228975"/>
              <a:gd name="connsiteX7" fmla="*/ 3846682 w 5010150"/>
              <a:gd name="connsiteY7" fmla="*/ 0 h 3228975"/>
              <a:gd name="connsiteX8" fmla="*/ 4353264 w 5010150"/>
              <a:gd name="connsiteY8" fmla="*/ 0 h 3228975"/>
              <a:gd name="connsiteX9" fmla="*/ 5010150 w 5010150"/>
              <a:gd name="connsiteY9" fmla="*/ 0 h 3228975"/>
              <a:gd name="connsiteX10" fmla="*/ 5010150 w 5010150"/>
              <a:gd name="connsiteY10" fmla="*/ 441293 h 3228975"/>
              <a:gd name="connsiteX11" fmla="*/ 5010150 w 5010150"/>
              <a:gd name="connsiteY11" fmla="*/ 1044035 h 3228975"/>
              <a:gd name="connsiteX12" fmla="*/ 5010150 w 5010150"/>
              <a:gd name="connsiteY12" fmla="*/ 1517618 h 3228975"/>
              <a:gd name="connsiteX13" fmla="*/ 5010150 w 5010150"/>
              <a:gd name="connsiteY13" fmla="*/ 1958912 h 3228975"/>
              <a:gd name="connsiteX14" fmla="*/ 5010150 w 5010150"/>
              <a:gd name="connsiteY14" fmla="*/ 2529364 h 3228975"/>
              <a:gd name="connsiteX15" fmla="*/ 5010150 w 5010150"/>
              <a:gd name="connsiteY15" fmla="*/ 3228975 h 3228975"/>
              <a:gd name="connsiteX16" fmla="*/ 4503568 w 5010150"/>
              <a:gd name="connsiteY16" fmla="*/ 3228975 h 3228975"/>
              <a:gd name="connsiteX17" fmla="*/ 3996986 w 5010150"/>
              <a:gd name="connsiteY17" fmla="*/ 3228975 h 3228975"/>
              <a:gd name="connsiteX18" fmla="*/ 3590608 w 5010150"/>
              <a:gd name="connsiteY18" fmla="*/ 3228975 h 3228975"/>
              <a:gd name="connsiteX19" fmla="*/ 2983823 w 5010150"/>
              <a:gd name="connsiteY19" fmla="*/ 3228975 h 3228975"/>
              <a:gd name="connsiteX20" fmla="*/ 2577444 w 5010150"/>
              <a:gd name="connsiteY20" fmla="*/ 3228975 h 3228975"/>
              <a:gd name="connsiteX21" fmla="*/ 2171065 w 5010150"/>
              <a:gd name="connsiteY21" fmla="*/ 3228975 h 3228975"/>
              <a:gd name="connsiteX22" fmla="*/ 1564280 w 5010150"/>
              <a:gd name="connsiteY22" fmla="*/ 3228975 h 3228975"/>
              <a:gd name="connsiteX23" fmla="*/ 957495 w 5010150"/>
              <a:gd name="connsiteY23" fmla="*/ 3228975 h 3228975"/>
              <a:gd name="connsiteX24" fmla="*/ 0 w 5010150"/>
              <a:gd name="connsiteY24" fmla="*/ 3228975 h 3228975"/>
              <a:gd name="connsiteX25" fmla="*/ 0 w 5010150"/>
              <a:gd name="connsiteY25" fmla="*/ 2723102 h 3228975"/>
              <a:gd name="connsiteX26" fmla="*/ 0 w 5010150"/>
              <a:gd name="connsiteY26" fmla="*/ 2217230 h 3228975"/>
              <a:gd name="connsiteX27" fmla="*/ 0 w 5010150"/>
              <a:gd name="connsiteY27" fmla="*/ 1646777 h 3228975"/>
              <a:gd name="connsiteX28" fmla="*/ 0 w 5010150"/>
              <a:gd name="connsiteY28" fmla="*/ 1205484 h 3228975"/>
              <a:gd name="connsiteX29" fmla="*/ 0 w 5010150"/>
              <a:gd name="connsiteY29" fmla="*/ 667322 h 3228975"/>
              <a:gd name="connsiteX30" fmla="*/ 0 w 5010150"/>
              <a:gd name="connsiteY30" fmla="*/ 0 h 322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10150" h="3228975" extrusionOk="0">
                <a:moveTo>
                  <a:pt x="0" y="0"/>
                </a:moveTo>
                <a:cubicBezTo>
                  <a:pt x="107913" y="-12728"/>
                  <a:pt x="343769" y="4127"/>
                  <a:pt x="506582" y="0"/>
                </a:cubicBezTo>
                <a:cubicBezTo>
                  <a:pt x="669395" y="-4127"/>
                  <a:pt x="823957" y="2360"/>
                  <a:pt x="1113367" y="0"/>
                </a:cubicBezTo>
                <a:cubicBezTo>
                  <a:pt x="1402778" y="-2360"/>
                  <a:pt x="1482007" y="55912"/>
                  <a:pt x="1720152" y="0"/>
                </a:cubicBezTo>
                <a:cubicBezTo>
                  <a:pt x="1958298" y="-55912"/>
                  <a:pt x="2088227" y="55834"/>
                  <a:pt x="2326936" y="0"/>
                </a:cubicBezTo>
                <a:cubicBezTo>
                  <a:pt x="2565645" y="-55834"/>
                  <a:pt x="2655621" y="14914"/>
                  <a:pt x="2783417" y="0"/>
                </a:cubicBezTo>
                <a:cubicBezTo>
                  <a:pt x="2911213" y="-14914"/>
                  <a:pt x="3161142" y="70071"/>
                  <a:pt x="3440303" y="0"/>
                </a:cubicBezTo>
                <a:cubicBezTo>
                  <a:pt x="3719464" y="-70071"/>
                  <a:pt x="3668721" y="19939"/>
                  <a:pt x="3846682" y="0"/>
                </a:cubicBezTo>
                <a:cubicBezTo>
                  <a:pt x="4024643" y="-19939"/>
                  <a:pt x="4139040" y="10208"/>
                  <a:pt x="4353264" y="0"/>
                </a:cubicBezTo>
                <a:cubicBezTo>
                  <a:pt x="4567488" y="-10208"/>
                  <a:pt x="4873291" y="76074"/>
                  <a:pt x="5010150" y="0"/>
                </a:cubicBezTo>
                <a:cubicBezTo>
                  <a:pt x="5061535" y="120444"/>
                  <a:pt x="4993654" y="335018"/>
                  <a:pt x="5010150" y="441293"/>
                </a:cubicBezTo>
                <a:cubicBezTo>
                  <a:pt x="5026646" y="547568"/>
                  <a:pt x="4945062" y="848476"/>
                  <a:pt x="5010150" y="1044035"/>
                </a:cubicBezTo>
                <a:cubicBezTo>
                  <a:pt x="5075238" y="1239594"/>
                  <a:pt x="5009398" y="1369706"/>
                  <a:pt x="5010150" y="1517618"/>
                </a:cubicBezTo>
                <a:cubicBezTo>
                  <a:pt x="5010902" y="1665530"/>
                  <a:pt x="5009569" y="1808274"/>
                  <a:pt x="5010150" y="1958912"/>
                </a:cubicBezTo>
                <a:cubicBezTo>
                  <a:pt x="5010731" y="2109550"/>
                  <a:pt x="4974760" y="2310872"/>
                  <a:pt x="5010150" y="2529364"/>
                </a:cubicBezTo>
                <a:cubicBezTo>
                  <a:pt x="5045540" y="2747856"/>
                  <a:pt x="4941943" y="2965306"/>
                  <a:pt x="5010150" y="3228975"/>
                </a:cubicBezTo>
                <a:cubicBezTo>
                  <a:pt x="4883122" y="3242612"/>
                  <a:pt x="4755555" y="3175154"/>
                  <a:pt x="4503568" y="3228975"/>
                </a:cubicBezTo>
                <a:cubicBezTo>
                  <a:pt x="4251581" y="3282796"/>
                  <a:pt x="4227640" y="3208880"/>
                  <a:pt x="3996986" y="3228975"/>
                </a:cubicBezTo>
                <a:cubicBezTo>
                  <a:pt x="3766332" y="3249070"/>
                  <a:pt x="3762010" y="3202660"/>
                  <a:pt x="3590608" y="3228975"/>
                </a:cubicBezTo>
                <a:cubicBezTo>
                  <a:pt x="3419206" y="3255290"/>
                  <a:pt x="3146784" y="3194532"/>
                  <a:pt x="2983823" y="3228975"/>
                </a:cubicBezTo>
                <a:cubicBezTo>
                  <a:pt x="2820862" y="3263418"/>
                  <a:pt x="2729647" y="3198514"/>
                  <a:pt x="2577444" y="3228975"/>
                </a:cubicBezTo>
                <a:cubicBezTo>
                  <a:pt x="2425241" y="3259436"/>
                  <a:pt x="2254816" y="3211455"/>
                  <a:pt x="2171065" y="3228975"/>
                </a:cubicBezTo>
                <a:cubicBezTo>
                  <a:pt x="2087314" y="3246495"/>
                  <a:pt x="1736639" y="3192638"/>
                  <a:pt x="1564280" y="3228975"/>
                </a:cubicBezTo>
                <a:cubicBezTo>
                  <a:pt x="1391921" y="3265312"/>
                  <a:pt x="1129586" y="3202618"/>
                  <a:pt x="957495" y="3228975"/>
                </a:cubicBezTo>
                <a:cubicBezTo>
                  <a:pt x="785404" y="3255332"/>
                  <a:pt x="210900" y="3171851"/>
                  <a:pt x="0" y="3228975"/>
                </a:cubicBezTo>
                <a:cubicBezTo>
                  <a:pt x="-33387" y="3073812"/>
                  <a:pt x="1272" y="2954654"/>
                  <a:pt x="0" y="2723102"/>
                </a:cubicBezTo>
                <a:cubicBezTo>
                  <a:pt x="-1272" y="2491550"/>
                  <a:pt x="45831" y="2413364"/>
                  <a:pt x="0" y="2217230"/>
                </a:cubicBezTo>
                <a:cubicBezTo>
                  <a:pt x="-45831" y="2021096"/>
                  <a:pt x="29862" y="1780496"/>
                  <a:pt x="0" y="1646777"/>
                </a:cubicBezTo>
                <a:cubicBezTo>
                  <a:pt x="-29862" y="1513058"/>
                  <a:pt x="7482" y="1322573"/>
                  <a:pt x="0" y="1205484"/>
                </a:cubicBezTo>
                <a:cubicBezTo>
                  <a:pt x="-7482" y="1088395"/>
                  <a:pt x="29565" y="926301"/>
                  <a:pt x="0" y="667322"/>
                </a:cubicBezTo>
                <a:cubicBezTo>
                  <a:pt x="-29565" y="408343"/>
                  <a:pt x="4949" y="319996"/>
                  <a:pt x="0" y="0"/>
                </a:cubicBezTo>
                <a:close/>
              </a:path>
            </a:pathLst>
          </a:custGeom>
          <a:noFill/>
          <a:ln w="38100">
            <a:solidFill>
              <a:schemeClr val="accent1">
                <a:lumMod val="60000"/>
                <a:lumOff val="40000"/>
              </a:schemeClr>
            </a:solidFill>
            <a:prstDash val="sysDot"/>
            <a:extLst>
              <a:ext uri="{C807C97D-BFC1-408E-A445-0C87EB9F89A2}">
                <ask:lineSketchStyleProps xmlns:ask="http://schemas.microsoft.com/office/drawing/2018/sketchyshapes" sd="271146927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78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en-US" altLang="zh-CN">
                <a:solidFill>
                  <a:schemeClr val="accent2"/>
                </a:solidFill>
              </a:rPr>
              <a:t>Introduction</a:t>
            </a:r>
            <a:endParaRPr lang="zh-CN" altLang="en-US" dirty="0">
              <a:solidFill>
                <a:schemeClr val="accent2"/>
              </a:solidFill>
            </a:endParaRP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a:solidFill>
                    <a:schemeClr val="accent1"/>
                  </a:solidFill>
                </a:rPr>
                <a:t>01</a:t>
              </a:r>
              <a:endParaRPr lang="zh-CN" altLang="en-US" sz="9600" b="1">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6">
            <a:extLst>
              <a:ext uri="{FF2B5EF4-FFF2-40B4-BE49-F238E27FC236}">
                <a16:creationId xmlns:a16="http://schemas.microsoft.com/office/drawing/2014/main" id="{3A63D0EE-DA84-4623-880F-CF66C7DD7E5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729" r="6729"/>
          <a:stretch>
            <a:fillRect/>
          </a:stretch>
        </p:blipFill>
        <p:spPr>
          <a:xfrm>
            <a:off x="0" y="-19050"/>
            <a:ext cx="5842000" cy="6877050"/>
          </a:xfrm>
        </p:spPr>
      </p:pic>
      <p:sp>
        <p:nvSpPr>
          <p:cNvPr id="12" name="文本框 11">
            <a:extLst>
              <a:ext uri="{FF2B5EF4-FFF2-40B4-BE49-F238E27FC236}">
                <a16:creationId xmlns:a16="http://schemas.microsoft.com/office/drawing/2014/main" id="{2AD6F6C9-8C2C-4354-8273-D7C8FDB54D54}"/>
              </a:ext>
            </a:extLst>
          </p:cNvPr>
          <p:cNvSpPr txBox="1"/>
          <p:nvPr/>
        </p:nvSpPr>
        <p:spPr>
          <a:xfrm>
            <a:off x="6916655" y="4032058"/>
            <a:ext cx="4522870" cy="1323439"/>
          </a:xfrm>
          <a:prstGeom prst="rect">
            <a:avLst/>
          </a:prstGeom>
          <a:noFill/>
        </p:spPr>
        <p:txBody>
          <a:bodyPr wrap="square">
            <a:spAutoFit/>
          </a:bodyPr>
          <a:lstStyle/>
          <a:p>
            <a:pPr algn="l">
              <a:lnSpc>
                <a:spcPct val="150000"/>
              </a:lnSpc>
            </a:pPr>
            <a:r>
              <a:rPr lang="en-US" altLang="zh-CN" sz="2400" b="1">
                <a:solidFill>
                  <a:schemeClr val="accent2"/>
                </a:solidFill>
              </a:rPr>
              <a:t>Why we choose this project?</a:t>
            </a:r>
          </a:p>
          <a:p>
            <a:pPr marL="1028700" lvl="1" indent="-342900">
              <a:lnSpc>
                <a:spcPct val="100000"/>
              </a:lnSpc>
              <a:buFont typeface="Wingdings" panose="05000000000000000000" pitchFamily="2" charset="2"/>
              <a:buChar char="p"/>
            </a:pPr>
            <a:r>
              <a:rPr lang="en-US" altLang="zh-CN" sz="2200" b="1">
                <a:solidFill>
                  <a:schemeClr val="accent2"/>
                </a:solidFill>
              </a:rPr>
              <a:t>Motivation</a:t>
            </a:r>
          </a:p>
          <a:p>
            <a:pPr marL="1028700" lvl="1" indent="-342900">
              <a:lnSpc>
                <a:spcPct val="100000"/>
              </a:lnSpc>
              <a:buFont typeface="Wingdings" panose="05000000000000000000" pitchFamily="2" charset="2"/>
              <a:buChar char="p"/>
            </a:pPr>
            <a:r>
              <a:rPr lang="en-US" altLang="zh-CN" sz="2200" b="1">
                <a:solidFill>
                  <a:schemeClr val="accent2"/>
                </a:solidFill>
              </a:rPr>
              <a:t>Existing work</a:t>
            </a:r>
          </a:p>
        </p:txBody>
      </p:sp>
    </p:spTree>
    <p:extLst>
      <p:ext uri="{BB962C8B-B14F-4D97-AF65-F5344CB8AC3E}">
        <p14:creationId xmlns:p14="http://schemas.microsoft.com/office/powerpoint/2010/main" val="1063377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639767-6EB6-4CAF-A9C0-5ADE4EE24380}"/>
              </a:ext>
            </a:extLst>
          </p:cNvPr>
          <p:cNvSpPr>
            <a:spLocks noGrp="1"/>
          </p:cNvSpPr>
          <p:nvPr>
            <p:ph type="sldNum" sz="quarter" idx="10"/>
          </p:nvPr>
        </p:nvSpPr>
        <p:spPr/>
        <p:txBody>
          <a:bodyPr/>
          <a:lstStyle/>
          <a:p>
            <a:fld id="{6C53781C-E1F6-4315-A39D-61273F2E0596}" type="slidenum">
              <a:rPr lang="zh-CN" altLang="en-US" smtClean="0"/>
              <a:pPr/>
              <a:t>30</a:t>
            </a:fld>
            <a:endParaRPr lang="zh-CN" altLang="en-US"/>
          </a:p>
        </p:txBody>
      </p:sp>
      <p:sp>
        <p:nvSpPr>
          <p:cNvPr id="3" name="文本占位符 2">
            <a:extLst>
              <a:ext uri="{FF2B5EF4-FFF2-40B4-BE49-F238E27FC236}">
                <a16:creationId xmlns:a16="http://schemas.microsoft.com/office/drawing/2014/main" id="{5AD5DDE4-8AFB-4249-962F-51C3AB672AE8}"/>
              </a:ext>
            </a:extLst>
          </p:cNvPr>
          <p:cNvSpPr>
            <a:spLocks noGrp="1"/>
          </p:cNvSpPr>
          <p:nvPr>
            <p:ph type="body" sz="quarter" idx="11"/>
          </p:nvPr>
        </p:nvSpPr>
        <p:spPr/>
        <p:txBody>
          <a:bodyPr lIns="91440" tIns="45720" rIns="91440" bIns="45720" anchor="ctr"/>
          <a:lstStyle/>
          <a:p>
            <a:r>
              <a:rPr lang="en-US" altLang="zh-CN">
                <a:ea typeface="+mn-lt"/>
                <a:cs typeface="+mn-lt"/>
              </a:rPr>
              <a:t>Result &amp; Demo</a:t>
            </a:r>
            <a:endParaRPr lang="zh-CN" b="0">
              <a:ea typeface="+mn-lt"/>
              <a:cs typeface="+mn-lt"/>
            </a:endParaRPr>
          </a:p>
        </p:txBody>
      </p:sp>
      <p:sp>
        <p:nvSpPr>
          <p:cNvPr id="8" name="文本框 7">
            <a:extLst>
              <a:ext uri="{FF2B5EF4-FFF2-40B4-BE49-F238E27FC236}">
                <a16:creationId xmlns:a16="http://schemas.microsoft.com/office/drawing/2014/main" id="{36526E59-D2D2-4789-80BE-7A2B696D2D6A}"/>
              </a:ext>
            </a:extLst>
          </p:cNvPr>
          <p:cNvSpPr txBox="1"/>
          <p:nvPr/>
        </p:nvSpPr>
        <p:spPr>
          <a:xfrm>
            <a:off x="273066" y="836686"/>
            <a:ext cx="6075358" cy="743986"/>
          </a:xfrm>
          <a:prstGeom prst="rect">
            <a:avLst/>
          </a:prstGeom>
          <a:noFill/>
        </p:spPr>
        <p:txBody>
          <a:bodyPr wrap="square" lIns="91440" tIns="45720" rIns="91440" bIns="45720" anchor="t">
            <a:spAutoFit/>
          </a:bodyPr>
          <a:lstStyle/>
          <a:p>
            <a:pPr>
              <a:lnSpc>
                <a:spcPct val="150000"/>
              </a:lnSpc>
            </a:pPr>
            <a:r>
              <a:rPr lang="en-US" altLang="zh-CN" sz="3200" b="1" kern="0">
                <a:solidFill>
                  <a:schemeClr val="accent1"/>
                </a:solidFill>
                <a:latin typeface="微软雅黑"/>
                <a:ea typeface="微软雅黑"/>
              </a:rPr>
              <a:t>Some Successful Examples</a:t>
            </a:r>
            <a:endParaRPr lang="en-US" altLang="zh-CN" sz="3200" b="1" kern="0">
              <a:solidFill>
                <a:schemeClr val="accent1"/>
              </a:solidFill>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D66C31BB-1181-4BDE-90E5-B0BE22C37972}"/>
              </a:ext>
            </a:extLst>
          </p:cNvPr>
          <p:cNvSpPr/>
          <p:nvPr/>
        </p:nvSpPr>
        <p:spPr>
          <a:xfrm>
            <a:off x="304801" y="1701759"/>
            <a:ext cx="4767948" cy="220806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0" name="矩形: 圆角 9">
            <a:extLst>
              <a:ext uri="{FF2B5EF4-FFF2-40B4-BE49-F238E27FC236}">
                <a16:creationId xmlns:a16="http://schemas.microsoft.com/office/drawing/2014/main" id="{A6EA6F02-115B-474C-A87A-B22FAB08356B}"/>
              </a:ext>
            </a:extLst>
          </p:cNvPr>
          <p:cNvSpPr/>
          <p:nvPr/>
        </p:nvSpPr>
        <p:spPr>
          <a:xfrm>
            <a:off x="5598265" y="1501303"/>
            <a:ext cx="6365982" cy="2134606"/>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4" name="矩形 3">
            <a:extLst>
              <a:ext uri="{FF2B5EF4-FFF2-40B4-BE49-F238E27FC236}">
                <a16:creationId xmlns:a16="http://schemas.microsoft.com/office/drawing/2014/main" id="{AA44971B-8C40-4400-89A1-4C9D0FB86D81}"/>
              </a:ext>
            </a:extLst>
          </p:cNvPr>
          <p:cNvSpPr/>
          <p:nvPr/>
        </p:nvSpPr>
        <p:spPr>
          <a:xfrm>
            <a:off x="549834" y="1802952"/>
            <a:ext cx="4295436" cy="2018543"/>
          </a:xfrm>
          <a:custGeom>
            <a:avLst/>
            <a:gdLst>
              <a:gd name="connsiteX0" fmla="*/ 0 w 4295436"/>
              <a:gd name="connsiteY0" fmla="*/ 0 h 2018543"/>
              <a:gd name="connsiteX1" fmla="*/ 493975 w 4295436"/>
              <a:gd name="connsiteY1" fmla="*/ 0 h 2018543"/>
              <a:gd name="connsiteX2" fmla="*/ 1073859 w 4295436"/>
              <a:gd name="connsiteY2" fmla="*/ 0 h 2018543"/>
              <a:gd name="connsiteX3" fmla="*/ 1653743 w 4295436"/>
              <a:gd name="connsiteY3" fmla="*/ 0 h 2018543"/>
              <a:gd name="connsiteX4" fmla="*/ 2233627 w 4295436"/>
              <a:gd name="connsiteY4" fmla="*/ 0 h 2018543"/>
              <a:gd name="connsiteX5" fmla="*/ 2684648 w 4295436"/>
              <a:gd name="connsiteY5" fmla="*/ 0 h 2018543"/>
              <a:gd name="connsiteX6" fmla="*/ 3307486 w 4295436"/>
              <a:gd name="connsiteY6" fmla="*/ 0 h 2018543"/>
              <a:gd name="connsiteX7" fmla="*/ 3715552 w 4295436"/>
              <a:gd name="connsiteY7" fmla="*/ 0 h 2018543"/>
              <a:gd name="connsiteX8" fmla="*/ 4295436 w 4295436"/>
              <a:gd name="connsiteY8" fmla="*/ 0 h 2018543"/>
              <a:gd name="connsiteX9" fmla="*/ 4295436 w 4295436"/>
              <a:gd name="connsiteY9" fmla="*/ 464265 h 2018543"/>
              <a:gd name="connsiteX10" fmla="*/ 4295436 w 4295436"/>
              <a:gd name="connsiteY10" fmla="*/ 968901 h 2018543"/>
              <a:gd name="connsiteX11" fmla="*/ 4295436 w 4295436"/>
              <a:gd name="connsiteY11" fmla="*/ 1513907 h 2018543"/>
              <a:gd name="connsiteX12" fmla="*/ 4295436 w 4295436"/>
              <a:gd name="connsiteY12" fmla="*/ 2018543 h 2018543"/>
              <a:gd name="connsiteX13" fmla="*/ 3887370 w 4295436"/>
              <a:gd name="connsiteY13" fmla="*/ 2018543 h 2018543"/>
              <a:gd name="connsiteX14" fmla="*/ 3393394 w 4295436"/>
              <a:gd name="connsiteY14" fmla="*/ 2018543 h 2018543"/>
              <a:gd name="connsiteX15" fmla="*/ 2856465 w 4295436"/>
              <a:gd name="connsiteY15" fmla="*/ 2018543 h 2018543"/>
              <a:gd name="connsiteX16" fmla="*/ 2405444 w 4295436"/>
              <a:gd name="connsiteY16" fmla="*/ 2018543 h 2018543"/>
              <a:gd name="connsiteX17" fmla="*/ 1911469 w 4295436"/>
              <a:gd name="connsiteY17" fmla="*/ 2018543 h 2018543"/>
              <a:gd name="connsiteX18" fmla="*/ 1503403 w 4295436"/>
              <a:gd name="connsiteY18" fmla="*/ 2018543 h 2018543"/>
              <a:gd name="connsiteX19" fmla="*/ 923519 w 4295436"/>
              <a:gd name="connsiteY19" fmla="*/ 2018543 h 2018543"/>
              <a:gd name="connsiteX20" fmla="*/ 515452 w 4295436"/>
              <a:gd name="connsiteY20" fmla="*/ 2018543 h 2018543"/>
              <a:gd name="connsiteX21" fmla="*/ 0 w 4295436"/>
              <a:gd name="connsiteY21" fmla="*/ 2018543 h 2018543"/>
              <a:gd name="connsiteX22" fmla="*/ 0 w 4295436"/>
              <a:gd name="connsiteY22" fmla="*/ 1493722 h 2018543"/>
              <a:gd name="connsiteX23" fmla="*/ 0 w 4295436"/>
              <a:gd name="connsiteY23" fmla="*/ 989086 h 2018543"/>
              <a:gd name="connsiteX24" fmla="*/ 0 w 4295436"/>
              <a:gd name="connsiteY24" fmla="*/ 464265 h 2018543"/>
              <a:gd name="connsiteX25" fmla="*/ 0 w 4295436"/>
              <a:gd name="connsiteY25" fmla="*/ 0 h 201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95436" h="2018543" extrusionOk="0">
                <a:moveTo>
                  <a:pt x="0" y="0"/>
                </a:moveTo>
                <a:cubicBezTo>
                  <a:pt x="100070" y="-40941"/>
                  <a:pt x="267788" y="16003"/>
                  <a:pt x="493975" y="0"/>
                </a:cubicBezTo>
                <a:cubicBezTo>
                  <a:pt x="720163" y="-16003"/>
                  <a:pt x="907485" y="67915"/>
                  <a:pt x="1073859" y="0"/>
                </a:cubicBezTo>
                <a:cubicBezTo>
                  <a:pt x="1240233" y="-67915"/>
                  <a:pt x="1403443" y="37639"/>
                  <a:pt x="1653743" y="0"/>
                </a:cubicBezTo>
                <a:cubicBezTo>
                  <a:pt x="1904043" y="-37639"/>
                  <a:pt x="1959896" y="9758"/>
                  <a:pt x="2233627" y="0"/>
                </a:cubicBezTo>
                <a:cubicBezTo>
                  <a:pt x="2507358" y="-9758"/>
                  <a:pt x="2524168" y="16705"/>
                  <a:pt x="2684648" y="0"/>
                </a:cubicBezTo>
                <a:cubicBezTo>
                  <a:pt x="2845128" y="-16705"/>
                  <a:pt x="2999124" y="9743"/>
                  <a:pt x="3307486" y="0"/>
                </a:cubicBezTo>
                <a:cubicBezTo>
                  <a:pt x="3615848" y="-9743"/>
                  <a:pt x="3559584" y="40936"/>
                  <a:pt x="3715552" y="0"/>
                </a:cubicBezTo>
                <a:cubicBezTo>
                  <a:pt x="3871520" y="-40936"/>
                  <a:pt x="4115225" y="40898"/>
                  <a:pt x="4295436" y="0"/>
                </a:cubicBezTo>
                <a:cubicBezTo>
                  <a:pt x="4334017" y="120271"/>
                  <a:pt x="4256053" y="240401"/>
                  <a:pt x="4295436" y="464265"/>
                </a:cubicBezTo>
                <a:cubicBezTo>
                  <a:pt x="4334819" y="688130"/>
                  <a:pt x="4283208" y="728040"/>
                  <a:pt x="4295436" y="968901"/>
                </a:cubicBezTo>
                <a:cubicBezTo>
                  <a:pt x="4307664" y="1209762"/>
                  <a:pt x="4263130" y="1316240"/>
                  <a:pt x="4295436" y="1513907"/>
                </a:cubicBezTo>
                <a:cubicBezTo>
                  <a:pt x="4327742" y="1711574"/>
                  <a:pt x="4239632" y="1771348"/>
                  <a:pt x="4295436" y="2018543"/>
                </a:cubicBezTo>
                <a:cubicBezTo>
                  <a:pt x="4107405" y="2051334"/>
                  <a:pt x="3983493" y="1976809"/>
                  <a:pt x="3887370" y="2018543"/>
                </a:cubicBezTo>
                <a:cubicBezTo>
                  <a:pt x="3791247" y="2060277"/>
                  <a:pt x="3631478" y="1965004"/>
                  <a:pt x="3393394" y="2018543"/>
                </a:cubicBezTo>
                <a:cubicBezTo>
                  <a:pt x="3155310" y="2072082"/>
                  <a:pt x="3049824" y="1963738"/>
                  <a:pt x="2856465" y="2018543"/>
                </a:cubicBezTo>
                <a:cubicBezTo>
                  <a:pt x="2663106" y="2073348"/>
                  <a:pt x="2588287" y="2003431"/>
                  <a:pt x="2405444" y="2018543"/>
                </a:cubicBezTo>
                <a:cubicBezTo>
                  <a:pt x="2222601" y="2033655"/>
                  <a:pt x="2104072" y="2007940"/>
                  <a:pt x="1911469" y="2018543"/>
                </a:cubicBezTo>
                <a:cubicBezTo>
                  <a:pt x="1718866" y="2029146"/>
                  <a:pt x="1595900" y="1976616"/>
                  <a:pt x="1503403" y="2018543"/>
                </a:cubicBezTo>
                <a:cubicBezTo>
                  <a:pt x="1410906" y="2060470"/>
                  <a:pt x="1183770" y="1979238"/>
                  <a:pt x="923519" y="2018543"/>
                </a:cubicBezTo>
                <a:cubicBezTo>
                  <a:pt x="663268" y="2057848"/>
                  <a:pt x="707813" y="2005768"/>
                  <a:pt x="515452" y="2018543"/>
                </a:cubicBezTo>
                <a:cubicBezTo>
                  <a:pt x="323091" y="2031318"/>
                  <a:pt x="125438" y="2000587"/>
                  <a:pt x="0" y="2018543"/>
                </a:cubicBezTo>
                <a:cubicBezTo>
                  <a:pt x="-47584" y="1810057"/>
                  <a:pt x="27116" y="1647418"/>
                  <a:pt x="0" y="1493722"/>
                </a:cubicBezTo>
                <a:cubicBezTo>
                  <a:pt x="-27116" y="1340026"/>
                  <a:pt x="7568" y="1205171"/>
                  <a:pt x="0" y="989086"/>
                </a:cubicBezTo>
                <a:cubicBezTo>
                  <a:pt x="-7568" y="773001"/>
                  <a:pt x="35699" y="592998"/>
                  <a:pt x="0" y="464265"/>
                </a:cubicBezTo>
                <a:cubicBezTo>
                  <a:pt x="-35699" y="335532"/>
                  <a:pt x="49698" y="114711"/>
                  <a:pt x="0" y="0"/>
                </a:cubicBezTo>
                <a:close/>
              </a:path>
            </a:pathLst>
          </a:custGeom>
          <a:noFill/>
          <a:ln w="38100">
            <a:solidFill>
              <a:schemeClr val="accent1">
                <a:lumMod val="60000"/>
                <a:lumOff val="40000"/>
              </a:schemeClr>
            </a:solidFill>
            <a:prstDash val="sysDot"/>
            <a:extLst>
              <a:ext uri="{C807C97D-BFC1-408E-A445-0C87EB9F89A2}">
                <ask:lineSketchStyleProps xmlns:ask="http://schemas.microsoft.com/office/drawing/2018/sketchyshapes" sd="271146927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BBFE946-A20D-4B8E-972D-6A7D615134FA}"/>
              </a:ext>
            </a:extLst>
          </p:cNvPr>
          <p:cNvSpPr/>
          <p:nvPr/>
        </p:nvSpPr>
        <p:spPr>
          <a:xfrm>
            <a:off x="5903062" y="1633598"/>
            <a:ext cx="5678045" cy="1930376"/>
          </a:xfrm>
          <a:custGeom>
            <a:avLst/>
            <a:gdLst>
              <a:gd name="connsiteX0" fmla="*/ 0 w 5678045"/>
              <a:gd name="connsiteY0" fmla="*/ 0 h 1930376"/>
              <a:gd name="connsiteX1" fmla="*/ 511024 w 5678045"/>
              <a:gd name="connsiteY1" fmla="*/ 0 h 1930376"/>
              <a:gd name="connsiteX2" fmla="*/ 1135609 w 5678045"/>
              <a:gd name="connsiteY2" fmla="*/ 0 h 1930376"/>
              <a:gd name="connsiteX3" fmla="*/ 1760194 w 5678045"/>
              <a:gd name="connsiteY3" fmla="*/ 0 h 1930376"/>
              <a:gd name="connsiteX4" fmla="*/ 2384779 w 5678045"/>
              <a:gd name="connsiteY4" fmla="*/ 0 h 1930376"/>
              <a:gd name="connsiteX5" fmla="*/ 2839023 w 5678045"/>
              <a:gd name="connsiteY5" fmla="*/ 0 h 1930376"/>
              <a:gd name="connsiteX6" fmla="*/ 3520388 w 5678045"/>
              <a:gd name="connsiteY6" fmla="*/ 0 h 1930376"/>
              <a:gd name="connsiteX7" fmla="*/ 3917851 w 5678045"/>
              <a:gd name="connsiteY7" fmla="*/ 0 h 1930376"/>
              <a:gd name="connsiteX8" fmla="*/ 4428875 w 5678045"/>
              <a:gd name="connsiteY8" fmla="*/ 0 h 1930376"/>
              <a:gd name="connsiteX9" fmla="*/ 4883119 w 5678045"/>
              <a:gd name="connsiteY9" fmla="*/ 0 h 1930376"/>
              <a:gd name="connsiteX10" fmla="*/ 5678045 w 5678045"/>
              <a:gd name="connsiteY10" fmla="*/ 0 h 1930376"/>
              <a:gd name="connsiteX11" fmla="*/ 5678045 w 5678045"/>
              <a:gd name="connsiteY11" fmla="*/ 463290 h 1930376"/>
              <a:gd name="connsiteX12" fmla="*/ 5678045 w 5678045"/>
              <a:gd name="connsiteY12" fmla="*/ 907277 h 1930376"/>
              <a:gd name="connsiteX13" fmla="*/ 5678045 w 5678045"/>
              <a:gd name="connsiteY13" fmla="*/ 1331959 h 1930376"/>
              <a:gd name="connsiteX14" fmla="*/ 5678045 w 5678045"/>
              <a:gd name="connsiteY14" fmla="*/ 1930376 h 1930376"/>
              <a:gd name="connsiteX15" fmla="*/ 5280582 w 5678045"/>
              <a:gd name="connsiteY15" fmla="*/ 1930376 h 1930376"/>
              <a:gd name="connsiteX16" fmla="*/ 4826338 w 5678045"/>
              <a:gd name="connsiteY16" fmla="*/ 1930376 h 1930376"/>
              <a:gd name="connsiteX17" fmla="*/ 4315314 w 5678045"/>
              <a:gd name="connsiteY17" fmla="*/ 1930376 h 1930376"/>
              <a:gd name="connsiteX18" fmla="*/ 3917851 w 5678045"/>
              <a:gd name="connsiteY18" fmla="*/ 1930376 h 1930376"/>
              <a:gd name="connsiteX19" fmla="*/ 3293266 w 5678045"/>
              <a:gd name="connsiteY19" fmla="*/ 1930376 h 1930376"/>
              <a:gd name="connsiteX20" fmla="*/ 2895803 w 5678045"/>
              <a:gd name="connsiteY20" fmla="*/ 1930376 h 1930376"/>
              <a:gd name="connsiteX21" fmla="*/ 2498340 w 5678045"/>
              <a:gd name="connsiteY21" fmla="*/ 1930376 h 1930376"/>
              <a:gd name="connsiteX22" fmla="*/ 1873755 w 5678045"/>
              <a:gd name="connsiteY22" fmla="*/ 1930376 h 1930376"/>
              <a:gd name="connsiteX23" fmla="*/ 1249170 w 5678045"/>
              <a:gd name="connsiteY23" fmla="*/ 1930376 h 1930376"/>
              <a:gd name="connsiteX24" fmla="*/ 738146 w 5678045"/>
              <a:gd name="connsiteY24" fmla="*/ 1930376 h 1930376"/>
              <a:gd name="connsiteX25" fmla="*/ 0 w 5678045"/>
              <a:gd name="connsiteY25" fmla="*/ 1930376 h 1930376"/>
              <a:gd name="connsiteX26" fmla="*/ 0 w 5678045"/>
              <a:gd name="connsiteY26" fmla="*/ 1447782 h 1930376"/>
              <a:gd name="connsiteX27" fmla="*/ 0 w 5678045"/>
              <a:gd name="connsiteY27" fmla="*/ 945884 h 1930376"/>
              <a:gd name="connsiteX28" fmla="*/ 0 w 5678045"/>
              <a:gd name="connsiteY28" fmla="*/ 521202 h 1930376"/>
              <a:gd name="connsiteX29" fmla="*/ 0 w 5678045"/>
              <a:gd name="connsiteY29" fmla="*/ 0 h 193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78045" h="1930376" extrusionOk="0">
                <a:moveTo>
                  <a:pt x="0" y="0"/>
                </a:moveTo>
                <a:cubicBezTo>
                  <a:pt x="233559" y="-11815"/>
                  <a:pt x="307137" y="3637"/>
                  <a:pt x="511024" y="0"/>
                </a:cubicBezTo>
                <a:cubicBezTo>
                  <a:pt x="714911" y="-3637"/>
                  <a:pt x="913014" y="51422"/>
                  <a:pt x="1135609" y="0"/>
                </a:cubicBezTo>
                <a:cubicBezTo>
                  <a:pt x="1358204" y="-51422"/>
                  <a:pt x="1543219" y="40700"/>
                  <a:pt x="1760194" y="0"/>
                </a:cubicBezTo>
                <a:cubicBezTo>
                  <a:pt x="1977170" y="-40700"/>
                  <a:pt x="2152010" y="62504"/>
                  <a:pt x="2384779" y="0"/>
                </a:cubicBezTo>
                <a:cubicBezTo>
                  <a:pt x="2617549" y="-62504"/>
                  <a:pt x="2735229" y="35597"/>
                  <a:pt x="2839023" y="0"/>
                </a:cubicBezTo>
                <a:cubicBezTo>
                  <a:pt x="2942817" y="-35597"/>
                  <a:pt x="3307112" y="77032"/>
                  <a:pt x="3520388" y="0"/>
                </a:cubicBezTo>
                <a:cubicBezTo>
                  <a:pt x="3733665" y="-77032"/>
                  <a:pt x="3791644" y="30699"/>
                  <a:pt x="3917851" y="0"/>
                </a:cubicBezTo>
                <a:cubicBezTo>
                  <a:pt x="4044058" y="-30699"/>
                  <a:pt x="4305030" y="53732"/>
                  <a:pt x="4428875" y="0"/>
                </a:cubicBezTo>
                <a:cubicBezTo>
                  <a:pt x="4552720" y="-53732"/>
                  <a:pt x="4679660" y="49804"/>
                  <a:pt x="4883119" y="0"/>
                </a:cubicBezTo>
                <a:cubicBezTo>
                  <a:pt x="5086578" y="-49804"/>
                  <a:pt x="5449906" y="21646"/>
                  <a:pt x="5678045" y="0"/>
                </a:cubicBezTo>
                <a:cubicBezTo>
                  <a:pt x="5695915" y="162538"/>
                  <a:pt x="5665660" y="326382"/>
                  <a:pt x="5678045" y="463290"/>
                </a:cubicBezTo>
                <a:cubicBezTo>
                  <a:pt x="5690430" y="600198"/>
                  <a:pt x="5653731" y="711498"/>
                  <a:pt x="5678045" y="907277"/>
                </a:cubicBezTo>
                <a:cubicBezTo>
                  <a:pt x="5702359" y="1103056"/>
                  <a:pt x="5655185" y="1220733"/>
                  <a:pt x="5678045" y="1331959"/>
                </a:cubicBezTo>
                <a:cubicBezTo>
                  <a:pt x="5700905" y="1443185"/>
                  <a:pt x="5620110" y="1633390"/>
                  <a:pt x="5678045" y="1930376"/>
                </a:cubicBezTo>
                <a:cubicBezTo>
                  <a:pt x="5524853" y="1971080"/>
                  <a:pt x="5441878" y="1891858"/>
                  <a:pt x="5280582" y="1930376"/>
                </a:cubicBezTo>
                <a:cubicBezTo>
                  <a:pt x="5119286" y="1968894"/>
                  <a:pt x="4987016" y="1887294"/>
                  <a:pt x="4826338" y="1930376"/>
                </a:cubicBezTo>
                <a:cubicBezTo>
                  <a:pt x="4665660" y="1973458"/>
                  <a:pt x="4521685" y="1900025"/>
                  <a:pt x="4315314" y="1930376"/>
                </a:cubicBezTo>
                <a:cubicBezTo>
                  <a:pt x="4108943" y="1960727"/>
                  <a:pt x="4084624" y="1890839"/>
                  <a:pt x="3917851" y="1930376"/>
                </a:cubicBezTo>
                <a:cubicBezTo>
                  <a:pt x="3751078" y="1969913"/>
                  <a:pt x="3582096" y="1857103"/>
                  <a:pt x="3293266" y="1930376"/>
                </a:cubicBezTo>
                <a:cubicBezTo>
                  <a:pt x="3004436" y="2003649"/>
                  <a:pt x="3048097" y="1916774"/>
                  <a:pt x="2895803" y="1930376"/>
                </a:cubicBezTo>
                <a:cubicBezTo>
                  <a:pt x="2743509" y="1943978"/>
                  <a:pt x="2588134" y="1911486"/>
                  <a:pt x="2498340" y="1930376"/>
                </a:cubicBezTo>
                <a:cubicBezTo>
                  <a:pt x="2408546" y="1949266"/>
                  <a:pt x="2160478" y="1914941"/>
                  <a:pt x="1873755" y="1930376"/>
                </a:cubicBezTo>
                <a:cubicBezTo>
                  <a:pt x="1587032" y="1945811"/>
                  <a:pt x="1426919" y="1879884"/>
                  <a:pt x="1249170" y="1930376"/>
                </a:cubicBezTo>
                <a:cubicBezTo>
                  <a:pt x="1071421" y="1980868"/>
                  <a:pt x="960032" y="1880247"/>
                  <a:pt x="738146" y="1930376"/>
                </a:cubicBezTo>
                <a:cubicBezTo>
                  <a:pt x="516260" y="1980505"/>
                  <a:pt x="167323" y="1867510"/>
                  <a:pt x="0" y="1930376"/>
                </a:cubicBezTo>
                <a:cubicBezTo>
                  <a:pt x="-3168" y="1824423"/>
                  <a:pt x="17222" y="1662022"/>
                  <a:pt x="0" y="1447782"/>
                </a:cubicBezTo>
                <a:cubicBezTo>
                  <a:pt x="-17222" y="1233542"/>
                  <a:pt x="56600" y="1137291"/>
                  <a:pt x="0" y="945884"/>
                </a:cubicBezTo>
                <a:cubicBezTo>
                  <a:pt x="-56600" y="754477"/>
                  <a:pt x="35979" y="675745"/>
                  <a:pt x="0" y="521202"/>
                </a:cubicBezTo>
                <a:cubicBezTo>
                  <a:pt x="-35979" y="366659"/>
                  <a:pt x="58859" y="178271"/>
                  <a:pt x="0" y="0"/>
                </a:cubicBezTo>
                <a:close/>
              </a:path>
            </a:pathLst>
          </a:custGeom>
          <a:noFill/>
          <a:ln w="38100">
            <a:solidFill>
              <a:schemeClr val="accent1">
                <a:lumMod val="60000"/>
                <a:lumOff val="40000"/>
              </a:schemeClr>
            </a:solidFill>
            <a:prstDash val="sysDot"/>
            <a:extLst>
              <a:ext uri="{C807C97D-BFC1-408E-A445-0C87EB9F89A2}">
                <ask:lineSketchStyleProps xmlns:ask="http://schemas.microsoft.com/office/drawing/2018/sketchyshapes" sd="271146927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几个人在公园里&#10;&#10;描述已自动生成">
            <a:extLst>
              <a:ext uri="{FF2B5EF4-FFF2-40B4-BE49-F238E27FC236}">
                <a16:creationId xmlns:a16="http://schemas.microsoft.com/office/drawing/2014/main" id="{3D9E430C-6686-4854-A8D9-B30448A0B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40" y="1905756"/>
            <a:ext cx="1911958" cy="1827572"/>
          </a:xfrm>
          <a:prstGeom prst="rect">
            <a:avLst/>
          </a:prstGeom>
        </p:spPr>
      </p:pic>
      <p:pic>
        <p:nvPicPr>
          <p:cNvPr id="11" name="图片 10" descr="草地上的大树&#10;&#10;描述已自动生成">
            <a:extLst>
              <a:ext uri="{FF2B5EF4-FFF2-40B4-BE49-F238E27FC236}">
                <a16:creationId xmlns:a16="http://schemas.microsoft.com/office/drawing/2014/main" id="{30D81DEF-A448-45A6-AEEB-D87927F65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297" y="1905756"/>
            <a:ext cx="1911958" cy="1827572"/>
          </a:xfrm>
          <a:prstGeom prst="rect">
            <a:avLst/>
          </a:prstGeom>
        </p:spPr>
      </p:pic>
      <p:pic>
        <p:nvPicPr>
          <p:cNvPr id="13" name="图片 12" descr="草地上的风景&#10;&#10;描述已自动生成">
            <a:extLst>
              <a:ext uri="{FF2B5EF4-FFF2-40B4-BE49-F238E27FC236}">
                <a16:creationId xmlns:a16="http://schemas.microsoft.com/office/drawing/2014/main" id="{C358F64F-9C9E-46CB-9515-F792E755B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589" y="1863003"/>
            <a:ext cx="2443045" cy="1471566"/>
          </a:xfrm>
          <a:prstGeom prst="rect">
            <a:avLst/>
          </a:prstGeom>
        </p:spPr>
      </p:pic>
      <p:sp>
        <p:nvSpPr>
          <p:cNvPr id="22" name="矩形: 圆角 21">
            <a:extLst>
              <a:ext uri="{FF2B5EF4-FFF2-40B4-BE49-F238E27FC236}">
                <a16:creationId xmlns:a16="http://schemas.microsoft.com/office/drawing/2014/main" id="{1126BC0B-9491-40BA-AF8C-526269750C77}"/>
              </a:ext>
            </a:extLst>
          </p:cNvPr>
          <p:cNvSpPr/>
          <p:nvPr/>
        </p:nvSpPr>
        <p:spPr>
          <a:xfrm>
            <a:off x="304801" y="4016036"/>
            <a:ext cx="5619747" cy="231279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20" name="矩形 19">
            <a:extLst>
              <a:ext uri="{FF2B5EF4-FFF2-40B4-BE49-F238E27FC236}">
                <a16:creationId xmlns:a16="http://schemas.microsoft.com/office/drawing/2014/main" id="{E355F148-F53F-40F0-BE51-5922F680D165}"/>
              </a:ext>
            </a:extLst>
          </p:cNvPr>
          <p:cNvSpPr/>
          <p:nvPr/>
        </p:nvSpPr>
        <p:spPr>
          <a:xfrm>
            <a:off x="588115" y="4194223"/>
            <a:ext cx="5010150" cy="1933308"/>
          </a:xfrm>
          <a:custGeom>
            <a:avLst/>
            <a:gdLst>
              <a:gd name="connsiteX0" fmla="*/ 0 w 5010150"/>
              <a:gd name="connsiteY0" fmla="*/ 0 h 1933308"/>
              <a:gd name="connsiteX1" fmla="*/ 506582 w 5010150"/>
              <a:gd name="connsiteY1" fmla="*/ 0 h 1933308"/>
              <a:gd name="connsiteX2" fmla="*/ 1113367 w 5010150"/>
              <a:gd name="connsiteY2" fmla="*/ 0 h 1933308"/>
              <a:gd name="connsiteX3" fmla="*/ 1720152 w 5010150"/>
              <a:gd name="connsiteY3" fmla="*/ 0 h 1933308"/>
              <a:gd name="connsiteX4" fmla="*/ 2326936 w 5010150"/>
              <a:gd name="connsiteY4" fmla="*/ 0 h 1933308"/>
              <a:gd name="connsiteX5" fmla="*/ 2783417 w 5010150"/>
              <a:gd name="connsiteY5" fmla="*/ 0 h 1933308"/>
              <a:gd name="connsiteX6" fmla="*/ 3440303 w 5010150"/>
              <a:gd name="connsiteY6" fmla="*/ 0 h 1933308"/>
              <a:gd name="connsiteX7" fmla="*/ 3846682 w 5010150"/>
              <a:gd name="connsiteY7" fmla="*/ 0 h 1933308"/>
              <a:gd name="connsiteX8" fmla="*/ 4353264 w 5010150"/>
              <a:gd name="connsiteY8" fmla="*/ 0 h 1933308"/>
              <a:gd name="connsiteX9" fmla="*/ 5010150 w 5010150"/>
              <a:gd name="connsiteY9" fmla="*/ 0 h 1933308"/>
              <a:gd name="connsiteX10" fmla="*/ 5010150 w 5010150"/>
              <a:gd name="connsiteY10" fmla="*/ 425328 h 1933308"/>
              <a:gd name="connsiteX11" fmla="*/ 5010150 w 5010150"/>
              <a:gd name="connsiteY11" fmla="*/ 947321 h 1933308"/>
              <a:gd name="connsiteX12" fmla="*/ 5010150 w 5010150"/>
              <a:gd name="connsiteY12" fmla="*/ 1391982 h 1933308"/>
              <a:gd name="connsiteX13" fmla="*/ 5010150 w 5010150"/>
              <a:gd name="connsiteY13" fmla="*/ 1933308 h 1933308"/>
              <a:gd name="connsiteX14" fmla="*/ 4403365 w 5010150"/>
              <a:gd name="connsiteY14" fmla="*/ 1933308 h 1933308"/>
              <a:gd name="connsiteX15" fmla="*/ 3846682 w 5010150"/>
              <a:gd name="connsiteY15" fmla="*/ 1933308 h 1933308"/>
              <a:gd name="connsiteX16" fmla="*/ 3390202 w 5010150"/>
              <a:gd name="connsiteY16" fmla="*/ 1933308 h 1933308"/>
              <a:gd name="connsiteX17" fmla="*/ 2883620 w 5010150"/>
              <a:gd name="connsiteY17" fmla="*/ 1933308 h 1933308"/>
              <a:gd name="connsiteX18" fmla="*/ 2477241 w 5010150"/>
              <a:gd name="connsiteY18" fmla="*/ 1933308 h 1933308"/>
              <a:gd name="connsiteX19" fmla="*/ 1870456 w 5010150"/>
              <a:gd name="connsiteY19" fmla="*/ 1933308 h 1933308"/>
              <a:gd name="connsiteX20" fmla="*/ 1464077 w 5010150"/>
              <a:gd name="connsiteY20" fmla="*/ 1933308 h 1933308"/>
              <a:gd name="connsiteX21" fmla="*/ 1057698 w 5010150"/>
              <a:gd name="connsiteY21" fmla="*/ 1933308 h 1933308"/>
              <a:gd name="connsiteX22" fmla="*/ 0 w 5010150"/>
              <a:gd name="connsiteY22" fmla="*/ 1933308 h 1933308"/>
              <a:gd name="connsiteX23" fmla="*/ 0 w 5010150"/>
              <a:gd name="connsiteY23" fmla="*/ 1430648 h 1933308"/>
              <a:gd name="connsiteX24" fmla="*/ 0 w 5010150"/>
              <a:gd name="connsiteY24" fmla="*/ 927988 h 1933308"/>
              <a:gd name="connsiteX25" fmla="*/ 0 w 5010150"/>
              <a:gd name="connsiteY25" fmla="*/ 463994 h 1933308"/>
              <a:gd name="connsiteX26" fmla="*/ 0 w 5010150"/>
              <a:gd name="connsiteY26" fmla="*/ 0 h 193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10150" h="1933308" extrusionOk="0">
                <a:moveTo>
                  <a:pt x="0" y="0"/>
                </a:moveTo>
                <a:cubicBezTo>
                  <a:pt x="107913" y="-12728"/>
                  <a:pt x="343769" y="4127"/>
                  <a:pt x="506582" y="0"/>
                </a:cubicBezTo>
                <a:cubicBezTo>
                  <a:pt x="669395" y="-4127"/>
                  <a:pt x="823957" y="2360"/>
                  <a:pt x="1113367" y="0"/>
                </a:cubicBezTo>
                <a:cubicBezTo>
                  <a:pt x="1402778" y="-2360"/>
                  <a:pt x="1482007" y="55912"/>
                  <a:pt x="1720152" y="0"/>
                </a:cubicBezTo>
                <a:cubicBezTo>
                  <a:pt x="1958298" y="-55912"/>
                  <a:pt x="2088227" y="55834"/>
                  <a:pt x="2326936" y="0"/>
                </a:cubicBezTo>
                <a:cubicBezTo>
                  <a:pt x="2565645" y="-55834"/>
                  <a:pt x="2655621" y="14914"/>
                  <a:pt x="2783417" y="0"/>
                </a:cubicBezTo>
                <a:cubicBezTo>
                  <a:pt x="2911213" y="-14914"/>
                  <a:pt x="3161142" y="70071"/>
                  <a:pt x="3440303" y="0"/>
                </a:cubicBezTo>
                <a:cubicBezTo>
                  <a:pt x="3719464" y="-70071"/>
                  <a:pt x="3668721" y="19939"/>
                  <a:pt x="3846682" y="0"/>
                </a:cubicBezTo>
                <a:cubicBezTo>
                  <a:pt x="4024643" y="-19939"/>
                  <a:pt x="4139040" y="10208"/>
                  <a:pt x="4353264" y="0"/>
                </a:cubicBezTo>
                <a:cubicBezTo>
                  <a:pt x="4567488" y="-10208"/>
                  <a:pt x="4873291" y="76074"/>
                  <a:pt x="5010150" y="0"/>
                </a:cubicBezTo>
                <a:cubicBezTo>
                  <a:pt x="5059647" y="203032"/>
                  <a:pt x="4964786" y="319261"/>
                  <a:pt x="5010150" y="425328"/>
                </a:cubicBezTo>
                <a:cubicBezTo>
                  <a:pt x="5055514" y="531395"/>
                  <a:pt x="4951327" y="764490"/>
                  <a:pt x="5010150" y="947321"/>
                </a:cubicBezTo>
                <a:cubicBezTo>
                  <a:pt x="5068973" y="1130152"/>
                  <a:pt x="4969077" y="1284264"/>
                  <a:pt x="5010150" y="1391982"/>
                </a:cubicBezTo>
                <a:cubicBezTo>
                  <a:pt x="5051223" y="1499700"/>
                  <a:pt x="4989166" y="1679462"/>
                  <a:pt x="5010150" y="1933308"/>
                </a:cubicBezTo>
                <a:cubicBezTo>
                  <a:pt x="4772420" y="2000936"/>
                  <a:pt x="4689553" y="1891701"/>
                  <a:pt x="4403365" y="1933308"/>
                </a:cubicBezTo>
                <a:cubicBezTo>
                  <a:pt x="4117178" y="1974915"/>
                  <a:pt x="4084872" y="1885130"/>
                  <a:pt x="3846682" y="1933308"/>
                </a:cubicBezTo>
                <a:cubicBezTo>
                  <a:pt x="3608492" y="1981486"/>
                  <a:pt x="3569381" y="1931548"/>
                  <a:pt x="3390202" y="1933308"/>
                </a:cubicBezTo>
                <a:cubicBezTo>
                  <a:pt x="3211023" y="1935068"/>
                  <a:pt x="3114274" y="1913213"/>
                  <a:pt x="2883620" y="1933308"/>
                </a:cubicBezTo>
                <a:cubicBezTo>
                  <a:pt x="2652966" y="1953403"/>
                  <a:pt x="2649032" y="1909594"/>
                  <a:pt x="2477241" y="1933308"/>
                </a:cubicBezTo>
                <a:cubicBezTo>
                  <a:pt x="2305450" y="1957022"/>
                  <a:pt x="2033417" y="1898865"/>
                  <a:pt x="1870456" y="1933308"/>
                </a:cubicBezTo>
                <a:cubicBezTo>
                  <a:pt x="1707495" y="1967751"/>
                  <a:pt x="1616280" y="1902847"/>
                  <a:pt x="1464077" y="1933308"/>
                </a:cubicBezTo>
                <a:cubicBezTo>
                  <a:pt x="1311874" y="1963769"/>
                  <a:pt x="1141449" y="1915788"/>
                  <a:pt x="1057698" y="1933308"/>
                </a:cubicBezTo>
                <a:cubicBezTo>
                  <a:pt x="973947" y="1950828"/>
                  <a:pt x="467203" y="1883496"/>
                  <a:pt x="0" y="1933308"/>
                </a:cubicBezTo>
                <a:cubicBezTo>
                  <a:pt x="-12733" y="1805656"/>
                  <a:pt x="39679" y="1573874"/>
                  <a:pt x="0" y="1430648"/>
                </a:cubicBezTo>
                <a:cubicBezTo>
                  <a:pt x="-39679" y="1287422"/>
                  <a:pt x="14151" y="1039071"/>
                  <a:pt x="0" y="927988"/>
                </a:cubicBezTo>
                <a:cubicBezTo>
                  <a:pt x="-14151" y="816905"/>
                  <a:pt x="17190" y="670236"/>
                  <a:pt x="0" y="463994"/>
                </a:cubicBezTo>
                <a:cubicBezTo>
                  <a:pt x="-17190" y="257752"/>
                  <a:pt x="47858" y="218466"/>
                  <a:pt x="0" y="0"/>
                </a:cubicBezTo>
                <a:close/>
              </a:path>
            </a:pathLst>
          </a:custGeom>
          <a:noFill/>
          <a:ln w="38100">
            <a:solidFill>
              <a:schemeClr val="accent1">
                <a:lumMod val="60000"/>
                <a:lumOff val="40000"/>
              </a:schemeClr>
            </a:solidFill>
            <a:prstDash val="sysDot"/>
            <a:extLst>
              <a:ext uri="{C807C97D-BFC1-408E-A445-0C87EB9F89A2}">
                <ask:lineSketchStyleProps xmlns:ask="http://schemas.microsoft.com/office/drawing/2018/sketchyshapes" sd="271146927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男人站在路边&#10;&#10;描述已自动生成">
            <a:extLst>
              <a:ext uri="{FF2B5EF4-FFF2-40B4-BE49-F238E27FC236}">
                <a16:creationId xmlns:a16="http://schemas.microsoft.com/office/drawing/2014/main" id="{B2AD436E-189A-4464-9513-EEEBF890FE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6695" y="4315310"/>
            <a:ext cx="2257663" cy="1697763"/>
          </a:xfrm>
          <a:prstGeom prst="rect">
            <a:avLst/>
          </a:prstGeom>
        </p:spPr>
      </p:pic>
      <p:pic>
        <p:nvPicPr>
          <p:cNvPr id="21" name="图片 20">
            <a:extLst>
              <a:ext uri="{FF2B5EF4-FFF2-40B4-BE49-F238E27FC236}">
                <a16:creationId xmlns:a16="http://schemas.microsoft.com/office/drawing/2014/main" id="{A1CD3152-2698-4A31-AEF4-81271675B3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184" y="4323552"/>
            <a:ext cx="2257662" cy="1697762"/>
          </a:xfrm>
          <a:prstGeom prst="rect">
            <a:avLst/>
          </a:prstGeom>
        </p:spPr>
      </p:pic>
      <p:pic>
        <p:nvPicPr>
          <p:cNvPr id="24" name="图片 23" descr="草地上的风景&#10;&#10;描述已自动生成">
            <a:extLst>
              <a:ext uri="{FF2B5EF4-FFF2-40B4-BE49-F238E27FC236}">
                <a16:creationId xmlns:a16="http://schemas.microsoft.com/office/drawing/2014/main" id="{3F0A3F29-4997-4F00-ABF6-437131F409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7868" y="1863003"/>
            <a:ext cx="2443045" cy="1471566"/>
          </a:xfrm>
          <a:prstGeom prst="rect">
            <a:avLst/>
          </a:prstGeom>
        </p:spPr>
      </p:pic>
      <p:sp>
        <p:nvSpPr>
          <p:cNvPr id="25" name="矩形: 圆角 24">
            <a:extLst>
              <a:ext uri="{FF2B5EF4-FFF2-40B4-BE49-F238E27FC236}">
                <a16:creationId xmlns:a16="http://schemas.microsoft.com/office/drawing/2014/main" id="{554E4E68-85B5-4209-B469-6AF0CC7901C0}"/>
              </a:ext>
            </a:extLst>
          </p:cNvPr>
          <p:cNvSpPr/>
          <p:nvPr/>
        </p:nvSpPr>
        <p:spPr>
          <a:xfrm>
            <a:off x="6079491" y="3953349"/>
            <a:ext cx="5807708" cy="2059724"/>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pic>
        <p:nvPicPr>
          <p:cNvPr id="27" name="图片 26" descr="人在水里&#10;&#10;描述已自动生成">
            <a:extLst>
              <a:ext uri="{FF2B5EF4-FFF2-40B4-BE49-F238E27FC236}">
                <a16:creationId xmlns:a16="http://schemas.microsoft.com/office/drawing/2014/main" id="{EF6D2E4B-A2C4-49CC-BD89-A131F0845D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6396" y="4235356"/>
            <a:ext cx="2257663" cy="1269935"/>
          </a:xfrm>
          <a:prstGeom prst="rect">
            <a:avLst/>
          </a:prstGeom>
        </p:spPr>
      </p:pic>
      <p:pic>
        <p:nvPicPr>
          <p:cNvPr id="29" name="图片 28" descr="人们在海上玩冲浪板&#10;&#10;描述已自动生成">
            <a:extLst>
              <a:ext uri="{FF2B5EF4-FFF2-40B4-BE49-F238E27FC236}">
                <a16:creationId xmlns:a16="http://schemas.microsoft.com/office/drawing/2014/main" id="{F18DCC5B-70AC-4465-AC8C-CBBC0B4908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8579" y="4245214"/>
            <a:ext cx="2257663" cy="1269936"/>
          </a:xfrm>
          <a:prstGeom prst="rect">
            <a:avLst/>
          </a:prstGeom>
        </p:spPr>
      </p:pic>
      <p:sp>
        <p:nvSpPr>
          <p:cNvPr id="30" name="矩形 29">
            <a:extLst>
              <a:ext uri="{FF2B5EF4-FFF2-40B4-BE49-F238E27FC236}">
                <a16:creationId xmlns:a16="http://schemas.microsoft.com/office/drawing/2014/main" id="{4E6404D9-AF76-45B0-B658-29A5C9E4F861}"/>
              </a:ext>
            </a:extLst>
          </p:cNvPr>
          <p:cNvSpPr/>
          <p:nvPr/>
        </p:nvSpPr>
        <p:spPr>
          <a:xfrm>
            <a:off x="6348424" y="4034668"/>
            <a:ext cx="5360100" cy="1788063"/>
          </a:xfrm>
          <a:custGeom>
            <a:avLst/>
            <a:gdLst>
              <a:gd name="connsiteX0" fmla="*/ 0 w 5360100"/>
              <a:gd name="connsiteY0" fmla="*/ 0 h 1788063"/>
              <a:gd name="connsiteX1" fmla="*/ 541966 w 5360100"/>
              <a:gd name="connsiteY1" fmla="*/ 0 h 1788063"/>
              <a:gd name="connsiteX2" fmla="*/ 1191133 w 5360100"/>
              <a:gd name="connsiteY2" fmla="*/ 0 h 1788063"/>
              <a:gd name="connsiteX3" fmla="*/ 1840301 w 5360100"/>
              <a:gd name="connsiteY3" fmla="*/ 0 h 1788063"/>
              <a:gd name="connsiteX4" fmla="*/ 2489469 w 5360100"/>
              <a:gd name="connsiteY4" fmla="*/ 0 h 1788063"/>
              <a:gd name="connsiteX5" fmla="*/ 2977833 w 5360100"/>
              <a:gd name="connsiteY5" fmla="*/ 0 h 1788063"/>
              <a:gd name="connsiteX6" fmla="*/ 3680602 w 5360100"/>
              <a:gd name="connsiteY6" fmla="*/ 0 h 1788063"/>
              <a:gd name="connsiteX7" fmla="*/ 4115366 w 5360100"/>
              <a:gd name="connsiteY7" fmla="*/ 0 h 1788063"/>
              <a:gd name="connsiteX8" fmla="*/ 4657331 w 5360100"/>
              <a:gd name="connsiteY8" fmla="*/ 0 h 1788063"/>
              <a:gd name="connsiteX9" fmla="*/ 5360100 w 5360100"/>
              <a:gd name="connsiteY9" fmla="*/ 0 h 1788063"/>
              <a:gd name="connsiteX10" fmla="*/ 5360100 w 5360100"/>
              <a:gd name="connsiteY10" fmla="*/ 542379 h 1788063"/>
              <a:gd name="connsiteX11" fmla="*/ 5360100 w 5360100"/>
              <a:gd name="connsiteY11" fmla="*/ 1174161 h 1788063"/>
              <a:gd name="connsiteX12" fmla="*/ 5360100 w 5360100"/>
              <a:gd name="connsiteY12" fmla="*/ 1788063 h 1788063"/>
              <a:gd name="connsiteX13" fmla="*/ 4925336 w 5360100"/>
              <a:gd name="connsiteY13" fmla="*/ 1788063 h 1788063"/>
              <a:gd name="connsiteX14" fmla="*/ 4383371 w 5360100"/>
              <a:gd name="connsiteY14" fmla="*/ 1788063 h 1788063"/>
              <a:gd name="connsiteX15" fmla="*/ 3787804 w 5360100"/>
              <a:gd name="connsiteY15" fmla="*/ 1788063 h 1788063"/>
              <a:gd name="connsiteX16" fmla="*/ 3299439 w 5360100"/>
              <a:gd name="connsiteY16" fmla="*/ 1788063 h 1788063"/>
              <a:gd name="connsiteX17" fmla="*/ 2757474 w 5360100"/>
              <a:gd name="connsiteY17" fmla="*/ 1788063 h 1788063"/>
              <a:gd name="connsiteX18" fmla="*/ 2322710 w 5360100"/>
              <a:gd name="connsiteY18" fmla="*/ 1788063 h 1788063"/>
              <a:gd name="connsiteX19" fmla="*/ 1673542 w 5360100"/>
              <a:gd name="connsiteY19" fmla="*/ 1788063 h 1788063"/>
              <a:gd name="connsiteX20" fmla="*/ 1238779 w 5360100"/>
              <a:gd name="connsiteY20" fmla="*/ 1788063 h 1788063"/>
              <a:gd name="connsiteX21" fmla="*/ 804015 w 5360100"/>
              <a:gd name="connsiteY21" fmla="*/ 1788063 h 1788063"/>
              <a:gd name="connsiteX22" fmla="*/ 0 w 5360100"/>
              <a:gd name="connsiteY22" fmla="*/ 1788063 h 1788063"/>
              <a:gd name="connsiteX23" fmla="*/ 0 w 5360100"/>
              <a:gd name="connsiteY23" fmla="*/ 1174161 h 1788063"/>
              <a:gd name="connsiteX24" fmla="*/ 0 w 5360100"/>
              <a:gd name="connsiteY24" fmla="*/ 560260 h 1788063"/>
              <a:gd name="connsiteX25" fmla="*/ 0 w 5360100"/>
              <a:gd name="connsiteY25" fmla="*/ 0 h 178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60100" h="1788063" extrusionOk="0">
                <a:moveTo>
                  <a:pt x="0" y="0"/>
                </a:moveTo>
                <a:cubicBezTo>
                  <a:pt x="109820" y="-33735"/>
                  <a:pt x="424459" y="30490"/>
                  <a:pt x="541966" y="0"/>
                </a:cubicBezTo>
                <a:cubicBezTo>
                  <a:pt x="659473" y="-30490"/>
                  <a:pt x="1039789" y="20161"/>
                  <a:pt x="1191133" y="0"/>
                </a:cubicBezTo>
                <a:cubicBezTo>
                  <a:pt x="1342477" y="-20161"/>
                  <a:pt x="1652931" y="49792"/>
                  <a:pt x="1840301" y="0"/>
                </a:cubicBezTo>
                <a:cubicBezTo>
                  <a:pt x="2027671" y="-49792"/>
                  <a:pt x="2348324" y="54024"/>
                  <a:pt x="2489469" y="0"/>
                </a:cubicBezTo>
                <a:cubicBezTo>
                  <a:pt x="2630614" y="-54024"/>
                  <a:pt x="2737118" y="35583"/>
                  <a:pt x="2977833" y="0"/>
                </a:cubicBezTo>
                <a:cubicBezTo>
                  <a:pt x="3218548" y="-35583"/>
                  <a:pt x="3509875" y="60987"/>
                  <a:pt x="3680602" y="0"/>
                </a:cubicBezTo>
                <a:cubicBezTo>
                  <a:pt x="3851329" y="-60987"/>
                  <a:pt x="4002262" y="48014"/>
                  <a:pt x="4115366" y="0"/>
                </a:cubicBezTo>
                <a:cubicBezTo>
                  <a:pt x="4228470" y="-48014"/>
                  <a:pt x="4414306" y="39093"/>
                  <a:pt x="4657331" y="0"/>
                </a:cubicBezTo>
                <a:cubicBezTo>
                  <a:pt x="4900356" y="-39093"/>
                  <a:pt x="5177407" y="7422"/>
                  <a:pt x="5360100" y="0"/>
                </a:cubicBezTo>
                <a:cubicBezTo>
                  <a:pt x="5408344" y="203576"/>
                  <a:pt x="5336310" y="375466"/>
                  <a:pt x="5360100" y="542379"/>
                </a:cubicBezTo>
                <a:cubicBezTo>
                  <a:pt x="5383890" y="709292"/>
                  <a:pt x="5336585" y="1006758"/>
                  <a:pt x="5360100" y="1174161"/>
                </a:cubicBezTo>
                <a:cubicBezTo>
                  <a:pt x="5383615" y="1341564"/>
                  <a:pt x="5326878" y="1503140"/>
                  <a:pt x="5360100" y="1788063"/>
                </a:cubicBezTo>
                <a:cubicBezTo>
                  <a:pt x="5223504" y="1835077"/>
                  <a:pt x="5049135" y="1751449"/>
                  <a:pt x="4925336" y="1788063"/>
                </a:cubicBezTo>
                <a:cubicBezTo>
                  <a:pt x="4801537" y="1824677"/>
                  <a:pt x="4557234" y="1724082"/>
                  <a:pt x="4383371" y="1788063"/>
                </a:cubicBezTo>
                <a:cubicBezTo>
                  <a:pt x="4209508" y="1852044"/>
                  <a:pt x="4044154" y="1776551"/>
                  <a:pt x="3787804" y="1788063"/>
                </a:cubicBezTo>
                <a:cubicBezTo>
                  <a:pt x="3531454" y="1799575"/>
                  <a:pt x="3439957" y="1765578"/>
                  <a:pt x="3299439" y="1788063"/>
                </a:cubicBezTo>
                <a:cubicBezTo>
                  <a:pt x="3158922" y="1810548"/>
                  <a:pt x="2992422" y="1770553"/>
                  <a:pt x="2757474" y="1788063"/>
                </a:cubicBezTo>
                <a:cubicBezTo>
                  <a:pt x="2522527" y="1805573"/>
                  <a:pt x="2432668" y="1787838"/>
                  <a:pt x="2322710" y="1788063"/>
                </a:cubicBezTo>
                <a:cubicBezTo>
                  <a:pt x="2212752" y="1788288"/>
                  <a:pt x="1990669" y="1743209"/>
                  <a:pt x="1673542" y="1788063"/>
                </a:cubicBezTo>
                <a:cubicBezTo>
                  <a:pt x="1356415" y="1832917"/>
                  <a:pt x="1352155" y="1749398"/>
                  <a:pt x="1238779" y="1788063"/>
                </a:cubicBezTo>
                <a:cubicBezTo>
                  <a:pt x="1125403" y="1826728"/>
                  <a:pt x="922456" y="1782977"/>
                  <a:pt x="804015" y="1788063"/>
                </a:cubicBezTo>
                <a:cubicBezTo>
                  <a:pt x="685574" y="1793149"/>
                  <a:pt x="337425" y="1725420"/>
                  <a:pt x="0" y="1788063"/>
                </a:cubicBezTo>
                <a:cubicBezTo>
                  <a:pt x="-50999" y="1483915"/>
                  <a:pt x="20652" y="1320386"/>
                  <a:pt x="0" y="1174161"/>
                </a:cubicBezTo>
                <a:cubicBezTo>
                  <a:pt x="-20652" y="1027936"/>
                  <a:pt x="4336" y="837565"/>
                  <a:pt x="0" y="560260"/>
                </a:cubicBezTo>
                <a:cubicBezTo>
                  <a:pt x="-4336" y="282955"/>
                  <a:pt x="59382" y="201523"/>
                  <a:pt x="0" y="0"/>
                </a:cubicBezTo>
                <a:close/>
              </a:path>
            </a:pathLst>
          </a:custGeom>
          <a:noFill/>
          <a:ln w="38100">
            <a:solidFill>
              <a:schemeClr val="accent1">
                <a:lumMod val="60000"/>
                <a:lumOff val="40000"/>
              </a:schemeClr>
            </a:solidFill>
            <a:prstDash val="sysDot"/>
            <a:extLst>
              <a:ext uri="{C807C97D-BFC1-408E-A445-0C87EB9F89A2}">
                <ask:lineSketchStyleProps xmlns:ask="http://schemas.microsoft.com/office/drawing/2018/sketchyshapes" sd="271146927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2662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en-US" altLang="zh-CN">
                <a:solidFill>
                  <a:schemeClr val="accent2"/>
                </a:solidFill>
              </a:rPr>
              <a:t>Summery</a:t>
            </a:r>
            <a:endParaRPr lang="zh-CN" altLang="en-US" dirty="0">
              <a:solidFill>
                <a:schemeClr val="accent2"/>
              </a:solidFill>
            </a:endParaRP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a:solidFill>
                    <a:schemeClr val="accent1"/>
                  </a:solidFill>
                </a:rPr>
                <a:t>05</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43636DB6-1A13-4BFD-A133-663AA8E44090}"/>
              </a:ext>
            </a:extLst>
          </p:cNvPr>
          <p:cNvSpPr txBox="1"/>
          <p:nvPr/>
        </p:nvSpPr>
        <p:spPr>
          <a:xfrm>
            <a:off x="6916655" y="4167724"/>
            <a:ext cx="4371105" cy="1508105"/>
          </a:xfrm>
          <a:prstGeom prst="rect">
            <a:avLst/>
          </a:prstGeom>
          <a:noFill/>
        </p:spPr>
        <p:txBody>
          <a:bodyPr wrap="square">
            <a:spAutoFit/>
          </a:bodyPr>
          <a:lstStyle/>
          <a:p>
            <a:pPr algn="l"/>
            <a:r>
              <a:rPr lang="en-US" altLang="zh-CN" sz="2400" b="1">
                <a:solidFill>
                  <a:schemeClr val="accent2"/>
                </a:solidFill>
              </a:rPr>
              <a:t>What is the significance of the project?</a:t>
            </a:r>
          </a:p>
          <a:p>
            <a:pPr marL="1028700" lvl="1" indent="-342900">
              <a:lnSpc>
                <a:spcPct val="100000"/>
              </a:lnSpc>
              <a:buFont typeface="Wingdings" panose="05000000000000000000" pitchFamily="2" charset="2"/>
              <a:buChar char="p"/>
            </a:pPr>
            <a:r>
              <a:rPr lang="en-US" altLang="zh-CN" sz="2200" b="1">
                <a:solidFill>
                  <a:schemeClr val="accent2"/>
                </a:solidFill>
              </a:rPr>
              <a:t>Our contributions</a:t>
            </a:r>
          </a:p>
          <a:p>
            <a:pPr marL="1028700" lvl="1" indent="-342900">
              <a:lnSpc>
                <a:spcPct val="100000"/>
              </a:lnSpc>
              <a:buFont typeface="Wingdings" panose="05000000000000000000" pitchFamily="2" charset="2"/>
              <a:buChar char="p"/>
            </a:pPr>
            <a:r>
              <a:rPr lang="en-US" altLang="zh-CN" sz="2200" b="1">
                <a:solidFill>
                  <a:schemeClr val="accent2"/>
                </a:solidFill>
              </a:rPr>
              <a:t>References</a:t>
            </a:r>
          </a:p>
        </p:txBody>
      </p:sp>
      <p:pic>
        <p:nvPicPr>
          <p:cNvPr id="11" name="图片占位符 16">
            <a:extLst>
              <a:ext uri="{FF2B5EF4-FFF2-40B4-BE49-F238E27FC236}">
                <a16:creationId xmlns:a16="http://schemas.microsoft.com/office/drawing/2014/main" id="{5DBE8CA3-C857-4367-8E40-638AC6BAA66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511" b="7511"/>
          <a:stretch/>
        </p:blipFill>
        <p:spPr>
          <a:xfrm>
            <a:off x="0" y="-19050"/>
            <a:ext cx="5842000" cy="6877050"/>
          </a:xfrm>
        </p:spPr>
      </p:pic>
    </p:spTree>
    <p:extLst>
      <p:ext uri="{BB962C8B-B14F-4D97-AF65-F5344CB8AC3E}">
        <p14:creationId xmlns:p14="http://schemas.microsoft.com/office/powerpoint/2010/main" val="1892137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AD5DDE4-8AFB-4249-962F-51C3AB672AE8}"/>
              </a:ext>
            </a:extLst>
          </p:cNvPr>
          <p:cNvSpPr>
            <a:spLocks noGrp="1"/>
          </p:cNvSpPr>
          <p:nvPr>
            <p:ph type="body" sz="quarter" idx="11"/>
          </p:nvPr>
        </p:nvSpPr>
        <p:spPr/>
        <p:txBody>
          <a:bodyPr lIns="91440" tIns="45720" rIns="91440" bIns="45720" anchor="ctr"/>
          <a:lstStyle/>
          <a:p>
            <a:r>
              <a:rPr lang="en-US" altLang="zh-CN">
                <a:ea typeface="+mn-lt"/>
                <a:cs typeface="+mn-lt"/>
              </a:rPr>
              <a:t>Summery</a:t>
            </a:r>
            <a:endParaRPr lang="zh-CN" b="0">
              <a:ea typeface="+mn-lt"/>
              <a:cs typeface="+mn-lt"/>
            </a:endParaRPr>
          </a:p>
        </p:txBody>
      </p:sp>
      <p:sp>
        <p:nvSpPr>
          <p:cNvPr id="8" name="文本框 7">
            <a:extLst>
              <a:ext uri="{FF2B5EF4-FFF2-40B4-BE49-F238E27FC236}">
                <a16:creationId xmlns:a16="http://schemas.microsoft.com/office/drawing/2014/main" id="{36526E59-D2D2-4789-80BE-7A2B696D2D6A}"/>
              </a:ext>
            </a:extLst>
          </p:cNvPr>
          <p:cNvSpPr txBox="1"/>
          <p:nvPr/>
        </p:nvSpPr>
        <p:spPr>
          <a:xfrm>
            <a:off x="581025" y="836686"/>
            <a:ext cx="6075358" cy="743986"/>
          </a:xfrm>
          <a:prstGeom prst="rect">
            <a:avLst/>
          </a:prstGeom>
          <a:noFill/>
        </p:spPr>
        <p:txBody>
          <a:bodyPr wrap="square" lIns="91440" tIns="45720" rIns="91440" bIns="45720" anchor="t">
            <a:spAutoFit/>
          </a:bodyPr>
          <a:lstStyle/>
          <a:p>
            <a:pPr>
              <a:lnSpc>
                <a:spcPct val="150000"/>
              </a:lnSpc>
            </a:pPr>
            <a:r>
              <a:rPr lang="en-US" altLang="zh-CN" sz="3200" b="1" kern="0">
                <a:solidFill>
                  <a:schemeClr val="accent1"/>
                </a:solidFill>
                <a:latin typeface="微软雅黑" panose="020B0503020204020204" pitchFamily="34" charset="-122"/>
                <a:ea typeface="微软雅黑" panose="020B0503020204020204" pitchFamily="34" charset="-122"/>
              </a:rPr>
              <a:t>Contributions</a:t>
            </a:r>
          </a:p>
        </p:txBody>
      </p:sp>
      <p:sp>
        <p:nvSpPr>
          <p:cNvPr id="9" name="矩形: 圆角 8">
            <a:extLst>
              <a:ext uri="{FF2B5EF4-FFF2-40B4-BE49-F238E27FC236}">
                <a16:creationId xmlns:a16="http://schemas.microsoft.com/office/drawing/2014/main" id="{D66C31BB-1181-4BDE-90E5-B0BE22C37972}"/>
              </a:ext>
            </a:extLst>
          </p:cNvPr>
          <p:cNvSpPr/>
          <p:nvPr/>
        </p:nvSpPr>
        <p:spPr>
          <a:xfrm>
            <a:off x="328245" y="1676399"/>
            <a:ext cx="5814134"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5" name="文本框 4">
            <a:extLst>
              <a:ext uri="{FF2B5EF4-FFF2-40B4-BE49-F238E27FC236}">
                <a16:creationId xmlns:a16="http://schemas.microsoft.com/office/drawing/2014/main" id="{924A82EA-19C1-474C-994B-5F0BD78DDB64}"/>
              </a:ext>
            </a:extLst>
          </p:cNvPr>
          <p:cNvSpPr txBox="1"/>
          <p:nvPr/>
        </p:nvSpPr>
        <p:spPr>
          <a:xfrm>
            <a:off x="475202" y="1875749"/>
            <a:ext cx="5491844" cy="5016758"/>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a:t>we overturn end-to-end system, decompose the problem into 3 subproblem and propose our contour &amp; domain architecture</a:t>
            </a:r>
          </a:p>
          <a:p>
            <a:pPr marL="342900" indent="-342900">
              <a:buFont typeface="Wingdings" panose="05000000000000000000" pitchFamily="2" charset="2"/>
              <a:buChar char="p"/>
            </a:pPr>
            <a:r>
              <a:rPr lang="en-US" altLang="zh-CN" sz="2000"/>
              <a:t>Instead of large pixel coverage, we extract contour to target object out</a:t>
            </a:r>
          </a:p>
          <a:p>
            <a:pPr marL="342900" indent="-342900">
              <a:buFont typeface="Wingdings" panose="05000000000000000000" pitchFamily="2" charset="2"/>
              <a:buChar char="p"/>
            </a:pPr>
            <a:r>
              <a:rPr lang="en-US" altLang="zh-CN" sz="2000"/>
              <a:t>We do not train for specific objects but for all kinds of categories, which is portable and universal</a:t>
            </a:r>
          </a:p>
          <a:p>
            <a:pPr marL="342900" indent="-342900">
              <a:buFont typeface="Wingdings" panose="05000000000000000000" pitchFamily="2" charset="2"/>
              <a:buChar char="p"/>
            </a:pPr>
            <a:r>
              <a:rPr lang="en-US" altLang="zh-CN" sz="2000"/>
              <a:t>We creatively design a</a:t>
            </a:r>
            <a:r>
              <a:rPr lang="en-US" altLang="zh-CN" sz="2000" b="0" i="0">
                <a:solidFill>
                  <a:srgbClr val="666666"/>
                </a:solidFill>
                <a:effectLst/>
                <a:latin typeface="Arial" panose="020B0604020202020204" pitchFamily="34" charset="0"/>
              </a:rPr>
              <a:t> </a:t>
            </a:r>
            <a:r>
              <a:rPr lang="en-US" altLang="zh-CN" sz="2000"/>
              <a:t>heuristic algorithm which can accurately and quickly fill the region</a:t>
            </a:r>
          </a:p>
          <a:p>
            <a:pPr marL="342900" indent="-342900">
              <a:buFont typeface="Wingdings" panose="05000000000000000000" pitchFamily="2" charset="2"/>
              <a:buChar char="p"/>
            </a:pPr>
            <a:r>
              <a:rPr lang="en-US" altLang="zh-CN" sz="2000"/>
              <a:t>We introduce the minimum cost flow algorithm which takes both image semantic and performance into consideration</a:t>
            </a:r>
          </a:p>
          <a:p>
            <a:pPr marL="285750" indent="-285750">
              <a:buFont typeface="Wingdings" panose="05000000000000000000" pitchFamily="2" charset="2"/>
              <a:buChar char="p"/>
            </a:pPr>
            <a:endParaRPr lang="en-US" altLang="zh-CN" sz="2000"/>
          </a:p>
          <a:p>
            <a:pPr marL="285750" indent="-285750">
              <a:buFont typeface="Wingdings" panose="05000000000000000000" pitchFamily="2" charset="2"/>
              <a:buChar char="p"/>
            </a:pPr>
            <a:endParaRPr lang="en-US" altLang="zh-CN" sz="2000"/>
          </a:p>
        </p:txBody>
      </p:sp>
      <p:sp>
        <p:nvSpPr>
          <p:cNvPr id="6" name="矩形: 圆角 5">
            <a:extLst>
              <a:ext uri="{FF2B5EF4-FFF2-40B4-BE49-F238E27FC236}">
                <a16:creationId xmlns:a16="http://schemas.microsoft.com/office/drawing/2014/main" id="{40AE501C-342B-41F9-9143-B47EED76AFFF}"/>
              </a:ext>
            </a:extLst>
          </p:cNvPr>
          <p:cNvSpPr/>
          <p:nvPr/>
        </p:nvSpPr>
        <p:spPr>
          <a:xfrm>
            <a:off x="6395357" y="1676399"/>
            <a:ext cx="5638801" cy="41455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0" name="矩形 9">
            <a:extLst>
              <a:ext uri="{FF2B5EF4-FFF2-40B4-BE49-F238E27FC236}">
                <a16:creationId xmlns:a16="http://schemas.microsoft.com/office/drawing/2014/main" id="{34EED800-71D8-4722-BAFD-4C214D8D4948}"/>
              </a:ext>
            </a:extLst>
          </p:cNvPr>
          <p:cNvSpPr/>
          <p:nvPr/>
        </p:nvSpPr>
        <p:spPr>
          <a:xfrm>
            <a:off x="6656383" y="3379067"/>
            <a:ext cx="1682074" cy="92528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Extract Contour</a:t>
            </a:r>
          </a:p>
        </p:txBody>
      </p:sp>
      <p:sp>
        <p:nvSpPr>
          <p:cNvPr id="11" name="矩形 10">
            <a:extLst>
              <a:ext uri="{FF2B5EF4-FFF2-40B4-BE49-F238E27FC236}">
                <a16:creationId xmlns:a16="http://schemas.microsoft.com/office/drawing/2014/main" id="{240F1D34-3F89-44F5-B7E1-085DB084FD47}"/>
              </a:ext>
            </a:extLst>
          </p:cNvPr>
          <p:cNvSpPr/>
          <p:nvPr/>
        </p:nvSpPr>
        <p:spPr>
          <a:xfrm>
            <a:off x="8493464" y="3372402"/>
            <a:ext cx="1556888" cy="9252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Fill Region</a:t>
            </a:r>
          </a:p>
        </p:txBody>
      </p:sp>
      <p:sp>
        <p:nvSpPr>
          <p:cNvPr id="12" name="矩形 11">
            <a:extLst>
              <a:ext uri="{FF2B5EF4-FFF2-40B4-BE49-F238E27FC236}">
                <a16:creationId xmlns:a16="http://schemas.microsoft.com/office/drawing/2014/main" id="{CB4F2A9E-8C28-4E86-A20D-2D50BC144DFD}"/>
              </a:ext>
            </a:extLst>
          </p:cNvPr>
          <p:cNvSpPr/>
          <p:nvPr/>
        </p:nvSpPr>
        <p:spPr>
          <a:xfrm>
            <a:off x="10200030" y="3385457"/>
            <a:ext cx="1682074" cy="92528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Remove</a:t>
            </a:r>
          </a:p>
          <a:p>
            <a:pPr algn="ctr"/>
            <a:r>
              <a:rPr lang="en-US" altLang="zh-CN"/>
              <a:t>Object</a:t>
            </a:r>
          </a:p>
        </p:txBody>
      </p:sp>
      <p:sp>
        <p:nvSpPr>
          <p:cNvPr id="4" name="椭圆 3">
            <a:extLst>
              <a:ext uri="{FF2B5EF4-FFF2-40B4-BE49-F238E27FC236}">
                <a16:creationId xmlns:a16="http://schemas.microsoft.com/office/drawing/2014/main" id="{1B1EE78A-4135-4562-B71D-D6DA7F445171}"/>
              </a:ext>
            </a:extLst>
          </p:cNvPr>
          <p:cNvSpPr/>
          <p:nvPr/>
        </p:nvSpPr>
        <p:spPr>
          <a:xfrm>
            <a:off x="8126185" y="1861180"/>
            <a:ext cx="2177143" cy="847725"/>
          </a:xfrm>
          <a:prstGeom prst="ellipse">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02060"/>
                </a:solidFill>
              </a:rPr>
              <a:t>Object Removal</a:t>
            </a:r>
            <a:endParaRPr lang="zh-CN" altLang="en-US">
              <a:solidFill>
                <a:srgbClr val="002060"/>
              </a:solidFill>
            </a:endParaRPr>
          </a:p>
        </p:txBody>
      </p:sp>
      <p:sp>
        <p:nvSpPr>
          <p:cNvPr id="7" name="箭头: 下 6">
            <a:extLst>
              <a:ext uri="{FF2B5EF4-FFF2-40B4-BE49-F238E27FC236}">
                <a16:creationId xmlns:a16="http://schemas.microsoft.com/office/drawing/2014/main" id="{166DB7EE-0F99-4D52-8537-6BA3E4083A42}"/>
              </a:ext>
            </a:extLst>
          </p:cNvPr>
          <p:cNvSpPr/>
          <p:nvPr/>
        </p:nvSpPr>
        <p:spPr>
          <a:xfrm rot="2474778">
            <a:off x="7891109" y="2805213"/>
            <a:ext cx="336436" cy="419100"/>
          </a:xfrm>
          <a:prstGeom prst="downArrow">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6EC51CDD-6CE3-448A-947A-3CE01B33DB68}"/>
              </a:ext>
            </a:extLst>
          </p:cNvPr>
          <p:cNvSpPr/>
          <p:nvPr/>
        </p:nvSpPr>
        <p:spPr>
          <a:xfrm>
            <a:off x="9103690" y="2842393"/>
            <a:ext cx="336436" cy="419100"/>
          </a:xfrm>
          <a:prstGeom prst="downArrow">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B8070284-EF22-4F7B-9071-43318514B81A}"/>
              </a:ext>
            </a:extLst>
          </p:cNvPr>
          <p:cNvSpPr/>
          <p:nvPr/>
        </p:nvSpPr>
        <p:spPr>
          <a:xfrm rot="18932717">
            <a:off x="10568924" y="2804138"/>
            <a:ext cx="336436" cy="419100"/>
          </a:xfrm>
          <a:prstGeom prst="downArrow">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38A1C774-6D3E-4E08-B849-D24EAA159181}"/>
              </a:ext>
            </a:extLst>
          </p:cNvPr>
          <p:cNvSpPr/>
          <p:nvPr/>
        </p:nvSpPr>
        <p:spPr>
          <a:xfrm>
            <a:off x="7387882" y="4411437"/>
            <a:ext cx="219075" cy="296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4B49C262-A6BD-4C0F-A121-FE220D52EA39}"/>
              </a:ext>
            </a:extLst>
          </p:cNvPr>
          <p:cNvSpPr/>
          <p:nvPr/>
        </p:nvSpPr>
        <p:spPr>
          <a:xfrm>
            <a:off x="9186062" y="4391242"/>
            <a:ext cx="219075" cy="296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FD6614F1-C84B-45F5-BF96-232938F0BA97}"/>
              </a:ext>
            </a:extLst>
          </p:cNvPr>
          <p:cNvSpPr/>
          <p:nvPr/>
        </p:nvSpPr>
        <p:spPr>
          <a:xfrm>
            <a:off x="10995131" y="4397769"/>
            <a:ext cx="219075" cy="296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顶角 21">
            <a:extLst>
              <a:ext uri="{FF2B5EF4-FFF2-40B4-BE49-F238E27FC236}">
                <a16:creationId xmlns:a16="http://schemas.microsoft.com/office/drawing/2014/main" id="{D76C2162-41D1-42E5-AE6C-FE9D9B12BB59}"/>
              </a:ext>
            </a:extLst>
          </p:cNvPr>
          <p:cNvSpPr/>
          <p:nvPr/>
        </p:nvSpPr>
        <p:spPr>
          <a:xfrm>
            <a:off x="7040219" y="4924426"/>
            <a:ext cx="914400" cy="514350"/>
          </a:xfrm>
          <a:prstGeom prst="round2SameRect">
            <a:avLst/>
          </a:prstGeom>
          <a:solidFill>
            <a:schemeClr val="accent1">
              <a:lumMod val="20000"/>
              <a:lumOff val="80000"/>
            </a:schemeClr>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rPr>
              <a:t>cGAN</a:t>
            </a:r>
            <a:endParaRPr lang="zh-CN" altLang="en-US">
              <a:solidFill>
                <a:srgbClr val="7030A0"/>
              </a:solidFill>
            </a:endParaRPr>
          </a:p>
        </p:txBody>
      </p:sp>
      <p:sp>
        <p:nvSpPr>
          <p:cNvPr id="23" name="矩形: 圆顶角 22">
            <a:extLst>
              <a:ext uri="{FF2B5EF4-FFF2-40B4-BE49-F238E27FC236}">
                <a16:creationId xmlns:a16="http://schemas.microsoft.com/office/drawing/2014/main" id="{FAC27EE7-619B-45E6-9E2E-2458C5650406}"/>
              </a:ext>
            </a:extLst>
          </p:cNvPr>
          <p:cNvSpPr/>
          <p:nvPr/>
        </p:nvSpPr>
        <p:spPr>
          <a:xfrm>
            <a:off x="8838399" y="4928216"/>
            <a:ext cx="914400" cy="514350"/>
          </a:xfrm>
          <a:prstGeom prst="round2SameRect">
            <a:avLst/>
          </a:prstGeom>
          <a:solidFill>
            <a:schemeClr val="accent1">
              <a:lumMod val="20000"/>
              <a:lumOff val="80000"/>
            </a:schemeClr>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rgbClr val="7030A0"/>
                </a:solidFill>
              </a:rPr>
              <a:t>Heristic Search</a:t>
            </a:r>
            <a:endParaRPr lang="zh-CN" altLang="en-US" sz="1200">
              <a:solidFill>
                <a:srgbClr val="7030A0"/>
              </a:solidFill>
            </a:endParaRPr>
          </a:p>
        </p:txBody>
      </p:sp>
      <p:sp>
        <p:nvSpPr>
          <p:cNvPr id="24" name="矩形: 圆顶角 23">
            <a:extLst>
              <a:ext uri="{FF2B5EF4-FFF2-40B4-BE49-F238E27FC236}">
                <a16:creationId xmlns:a16="http://schemas.microsoft.com/office/drawing/2014/main" id="{F32439E6-079B-454A-A9F6-59967FC3FC60}"/>
              </a:ext>
            </a:extLst>
          </p:cNvPr>
          <p:cNvSpPr/>
          <p:nvPr/>
        </p:nvSpPr>
        <p:spPr>
          <a:xfrm>
            <a:off x="10647468" y="4933952"/>
            <a:ext cx="914400" cy="514350"/>
          </a:xfrm>
          <a:prstGeom prst="round2SameRect">
            <a:avLst/>
          </a:prstGeom>
          <a:solidFill>
            <a:schemeClr val="accent1">
              <a:lumMod val="20000"/>
              <a:lumOff val="80000"/>
            </a:schemeClr>
          </a:solidFill>
          <a:ln w="28575">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rgbClr val="7030A0"/>
                </a:solidFill>
              </a:rPr>
              <a:t>Min-</a:t>
            </a:r>
          </a:p>
          <a:p>
            <a:pPr algn="ctr"/>
            <a:r>
              <a:rPr lang="en-US" altLang="zh-CN" sz="1100">
                <a:solidFill>
                  <a:srgbClr val="7030A0"/>
                </a:solidFill>
              </a:rPr>
              <a:t>Cost Flow</a:t>
            </a:r>
            <a:endParaRPr lang="zh-CN" altLang="en-US" sz="1100">
              <a:solidFill>
                <a:srgbClr val="7030A0"/>
              </a:solidFill>
            </a:endParaRPr>
          </a:p>
        </p:txBody>
      </p:sp>
      <p:sp>
        <p:nvSpPr>
          <p:cNvPr id="25" name="文本框 24">
            <a:extLst>
              <a:ext uri="{FF2B5EF4-FFF2-40B4-BE49-F238E27FC236}">
                <a16:creationId xmlns:a16="http://schemas.microsoft.com/office/drawing/2014/main" id="{91E82855-9740-4711-8854-E83168B62683}"/>
              </a:ext>
            </a:extLst>
          </p:cNvPr>
          <p:cNvSpPr txBox="1"/>
          <p:nvPr/>
        </p:nvSpPr>
        <p:spPr>
          <a:xfrm>
            <a:off x="10303328" y="1970877"/>
            <a:ext cx="1579242" cy="646331"/>
          </a:xfrm>
          <a:prstGeom prst="rect">
            <a:avLst/>
          </a:prstGeom>
          <a:noFill/>
        </p:spPr>
        <p:txBody>
          <a:bodyPr wrap="square" rtlCol="0">
            <a:spAutoFit/>
          </a:bodyPr>
          <a:lstStyle/>
          <a:p>
            <a:pPr algn="ctr"/>
            <a:r>
              <a:rPr lang="en-US" altLang="zh-CN" sz="1200" b="1">
                <a:solidFill>
                  <a:srgbClr val="FF0000"/>
                </a:solidFill>
              </a:rPr>
              <a:t>Choose best methods for evey subproblem</a:t>
            </a:r>
            <a:endParaRPr lang="zh-CN" altLang="en-US" sz="1200" b="1">
              <a:solidFill>
                <a:srgbClr val="FF0000"/>
              </a:solidFill>
            </a:endParaRPr>
          </a:p>
        </p:txBody>
      </p:sp>
    </p:spTree>
    <p:extLst>
      <p:ext uri="{BB962C8B-B14F-4D97-AF65-F5344CB8AC3E}">
        <p14:creationId xmlns:p14="http://schemas.microsoft.com/office/powerpoint/2010/main" val="2094908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AD5DDE4-8AFB-4249-962F-51C3AB672AE8}"/>
              </a:ext>
            </a:extLst>
          </p:cNvPr>
          <p:cNvSpPr>
            <a:spLocks noGrp="1"/>
          </p:cNvSpPr>
          <p:nvPr>
            <p:ph type="body" sz="quarter" idx="11"/>
          </p:nvPr>
        </p:nvSpPr>
        <p:spPr/>
        <p:txBody>
          <a:bodyPr lIns="91440" tIns="45720" rIns="91440" bIns="45720" anchor="ctr"/>
          <a:lstStyle/>
          <a:p>
            <a:r>
              <a:rPr lang="en-US" altLang="zh-CN">
                <a:ea typeface="+mn-lt"/>
                <a:cs typeface="+mn-lt"/>
              </a:rPr>
              <a:t>Summery</a:t>
            </a:r>
            <a:endParaRPr lang="zh-CN" b="0">
              <a:ea typeface="+mn-lt"/>
              <a:cs typeface="+mn-lt"/>
            </a:endParaRPr>
          </a:p>
        </p:txBody>
      </p:sp>
      <p:sp>
        <p:nvSpPr>
          <p:cNvPr id="8" name="文本框 7">
            <a:extLst>
              <a:ext uri="{FF2B5EF4-FFF2-40B4-BE49-F238E27FC236}">
                <a16:creationId xmlns:a16="http://schemas.microsoft.com/office/drawing/2014/main" id="{36526E59-D2D2-4789-80BE-7A2B696D2D6A}"/>
              </a:ext>
            </a:extLst>
          </p:cNvPr>
          <p:cNvSpPr txBox="1"/>
          <p:nvPr/>
        </p:nvSpPr>
        <p:spPr>
          <a:xfrm>
            <a:off x="581025" y="836686"/>
            <a:ext cx="6075358" cy="743986"/>
          </a:xfrm>
          <a:prstGeom prst="rect">
            <a:avLst/>
          </a:prstGeom>
          <a:noFill/>
        </p:spPr>
        <p:txBody>
          <a:bodyPr wrap="square" lIns="91440" tIns="45720" rIns="91440" bIns="45720" anchor="t">
            <a:spAutoFit/>
          </a:bodyPr>
          <a:lstStyle/>
          <a:p>
            <a:pPr>
              <a:lnSpc>
                <a:spcPct val="150000"/>
              </a:lnSpc>
            </a:pPr>
            <a:r>
              <a:rPr lang="en-US" altLang="zh-CN" sz="3200" b="1" kern="0">
                <a:solidFill>
                  <a:schemeClr val="accent1"/>
                </a:solidFill>
                <a:latin typeface="微软雅黑" panose="020B0503020204020204" pitchFamily="34" charset="-122"/>
                <a:ea typeface="微软雅黑" panose="020B0503020204020204" pitchFamily="34" charset="-122"/>
              </a:rPr>
              <a:t>Contributions</a:t>
            </a:r>
          </a:p>
        </p:txBody>
      </p:sp>
      <p:sp>
        <p:nvSpPr>
          <p:cNvPr id="9" name="矩形: 圆角 8">
            <a:extLst>
              <a:ext uri="{FF2B5EF4-FFF2-40B4-BE49-F238E27FC236}">
                <a16:creationId xmlns:a16="http://schemas.microsoft.com/office/drawing/2014/main" id="{D66C31BB-1181-4BDE-90E5-B0BE22C37972}"/>
              </a:ext>
            </a:extLst>
          </p:cNvPr>
          <p:cNvSpPr/>
          <p:nvPr/>
        </p:nvSpPr>
        <p:spPr>
          <a:xfrm>
            <a:off x="457199" y="1676399"/>
            <a:ext cx="5638801"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5" name="文本框 4">
            <a:extLst>
              <a:ext uri="{FF2B5EF4-FFF2-40B4-BE49-F238E27FC236}">
                <a16:creationId xmlns:a16="http://schemas.microsoft.com/office/drawing/2014/main" id="{924A82EA-19C1-474C-994B-5F0BD78DDB64}"/>
              </a:ext>
            </a:extLst>
          </p:cNvPr>
          <p:cNvSpPr txBox="1"/>
          <p:nvPr/>
        </p:nvSpPr>
        <p:spPr>
          <a:xfrm>
            <a:off x="604156" y="1875749"/>
            <a:ext cx="5491844" cy="5016758"/>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a:t>we overturn end-to-end system, decompose the problem into 3 subproblem and propose our contour &amp; domain architecture</a:t>
            </a:r>
          </a:p>
          <a:p>
            <a:pPr marL="342900" indent="-342900">
              <a:buFont typeface="Wingdings" panose="05000000000000000000" pitchFamily="2" charset="2"/>
              <a:buChar char="ü"/>
            </a:pPr>
            <a:r>
              <a:rPr lang="en-US" altLang="zh-CN" sz="2000"/>
              <a:t>Instead of large pixel coverage, we extract contour to target object out</a:t>
            </a:r>
          </a:p>
          <a:p>
            <a:pPr marL="342900" indent="-342900">
              <a:buFont typeface="Wingdings" panose="05000000000000000000" pitchFamily="2" charset="2"/>
              <a:buChar char="ü"/>
            </a:pPr>
            <a:r>
              <a:rPr lang="en-US" altLang="zh-CN" sz="2000"/>
              <a:t>We do not train for specific objects but for all kinds of categories, which is portable and universal</a:t>
            </a:r>
          </a:p>
          <a:p>
            <a:pPr marL="342900" indent="-342900">
              <a:buFont typeface="Wingdings" panose="05000000000000000000" pitchFamily="2" charset="2"/>
              <a:buChar char="p"/>
            </a:pPr>
            <a:r>
              <a:rPr lang="en-US" altLang="zh-CN" sz="2000"/>
              <a:t>We creatively design a</a:t>
            </a:r>
            <a:r>
              <a:rPr lang="en-US" altLang="zh-CN" sz="2000" b="0" i="0">
                <a:solidFill>
                  <a:srgbClr val="666666"/>
                </a:solidFill>
                <a:effectLst/>
                <a:latin typeface="Arial" panose="020B0604020202020204" pitchFamily="34" charset="0"/>
              </a:rPr>
              <a:t> </a:t>
            </a:r>
            <a:r>
              <a:rPr lang="en-US" altLang="zh-CN" sz="2000"/>
              <a:t>heuristic algorithm which can accurately and quickly fill the region</a:t>
            </a:r>
          </a:p>
          <a:p>
            <a:pPr marL="342900" indent="-342900">
              <a:buFont typeface="Wingdings" panose="05000000000000000000" pitchFamily="2" charset="2"/>
              <a:buChar char="p"/>
            </a:pPr>
            <a:r>
              <a:rPr lang="en-US" altLang="zh-CN" sz="2000"/>
              <a:t>We introduce the minimum cost flow algorithm which takes both image semantic and performance into consideration</a:t>
            </a:r>
          </a:p>
          <a:p>
            <a:pPr marL="285750" indent="-285750">
              <a:buFont typeface="Wingdings" panose="05000000000000000000" pitchFamily="2" charset="2"/>
              <a:buChar char="p"/>
            </a:pPr>
            <a:endParaRPr lang="en-US" altLang="zh-CN" sz="2000"/>
          </a:p>
          <a:p>
            <a:pPr marL="285750" indent="-285750">
              <a:buFont typeface="Wingdings" panose="05000000000000000000" pitchFamily="2" charset="2"/>
              <a:buChar char="p"/>
            </a:pPr>
            <a:endParaRPr lang="en-US" altLang="zh-CN" sz="2000"/>
          </a:p>
        </p:txBody>
      </p:sp>
      <p:sp>
        <p:nvSpPr>
          <p:cNvPr id="6" name="矩形: 圆角 5">
            <a:extLst>
              <a:ext uri="{FF2B5EF4-FFF2-40B4-BE49-F238E27FC236}">
                <a16:creationId xmlns:a16="http://schemas.microsoft.com/office/drawing/2014/main" id="{40AE501C-342B-41F9-9143-B47EED76AFFF}"/>
              </a:ext>
            </a:extLst>
          </p:cNvPr>
          <p:cNvSpPr/>
          <p:nvPr/>
        </p:nvSpPr>
        <p:spPr>
          <a:xfrm>
            <a:off x="6395357" y="1141107"/>
            <a:ext cx="5192487" cy="468085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grpSp>
        <p:nvGrpSpPr>
          <p:cNvPr id="4" name="组合 3">
            <a:extLst>
              <a:ext uri="{FF2B5EF4-FFF2-40B4-BE49-F238E27FC236}">
                <a16:creationId xmlns:a16="http://schemas.microsoft.com/office/drawing/2014/main" id="{59CA20A0-995E-4509-A78E-0EC7332E6BB1}"/>
              </a:ext>
            </a:extLst>
          </p:cNvPr>
          <p:cNvGrpSpPr/>
          <p:nvPr/>
        </p:nvGrpSpPr>
        <p:grpSpPr>
          <a:xfrm>
            <a:off x="9289431" y="3977535"/>
            <a:ext cx="2054874" cy="1539017"/>
            <a:chOff x="9223008" y="4095797"/>
            <a:chExt cx="2054874" cy="1539017"/>
          </a:xfrm>
        </p:grpSpPr>
        <p:pic>
          <p:nvPicPr>
            <p:cNvPr id="13" name="图片 12">
              <a:extLst>
                <a:ext uri="{FF2B5EF4-FFF2-40B4-BE49-F238E27FC236}">
                  <a16:creationId xmlns:a16="http://schemas.microsoft.com/office/drawing/2014/main" id="{E55A9BFB-4894-4741-8CDC-9C90DD8AA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4996" y="4095797"/>
              <a:ext cx="2042886" cy="1536295"/>
            </a:xfrm>
            <a:prstGeom prst="rect">
              <a:avLst/>
            </a:prstGeom>
          </p:spPr>
        </p:pic>
        <p:pic>
          <p:nvPicPr>
            <p:cNvPr id="14" name="图片 13" descr="图片包含 游戏机&#10;&#10;描述已自动生成">
              <a:extLst>
                <a:ext uri="{FF2B5EF4-FFF2-40B4-BE49-F238E27FC236}">
                  <a16:creationId xmlns:a16="http://schemas.microsoft.com/office/drawing/2014/main" id="{55622B95-05F7-4608-A63F-4CEC7A0C379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23008" y="4098519"/>
              <a:ext cx="2042886" cy="1536295"/>
            </a:xfrm>
            <a:prstGeom prst="rect">
              <a:avLst/>
            </a:prstGeom>
            <a:ln>
              <a:noFill/>
            </a:ln>
            <a:effectLst>
              <a:outerShdw blurRad="292100" dist="139700" dir="2700000" algn="tl" rotWithShape="0">
                <a:srgbClr val="333333">
                  <a:alpha val="65000"/>
                </a:srgbClr>
              </a:outerShdw>
            </a:effectLst>
          </p:spPr>
        </p:pic>
      </p:grpSp>
      <p:pic>
        <p:nvPicPr>
          <p:cNvPr id="15" name="图片 14">
            <a:extLst>
              <a:ext uri="{FF2B5EF4-FFF2-40B4-BE49-F238E27FC236}">
                <a16:creationId xmlns:a16="http://schemas.microsoft.com/office/drawing/2014/main" id="{BC62807D-DD20-4E5C-AA48-DC29F24C6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070" y="3982718"/>
            <a:ext cx="2042886" cy="1536295"/>
          </a:xfrm>
          <a:prstGeom prst="rect">
            <a:avLst/>
          </a:prstGeom>
        </p:spPr>
      </p:pic>
      <p:pic>
        <p:nvPicPr>
          <p:cNvPr id="16" name="图片 15">
            <a:extLst>
              <a:ext uri="{FF2B5EF4-FFF2-40B4-BE49-F238E27FC236}">
                <a16:creationId xmlns:a16="http://schemas.microsoft.com/office/drawing/2014/main" id="{4A325A43-765C-414D-9CBC-020D2C874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070" y="2100600"/>
            <a:ext cx="2042886" cy="1536295"/>
          </a:xfrm>
          <a:prstGeom prst="rect">
            <a:avLst/>
          </a:prstGeom>
        </p:spPr>
      </p:pic>
      <p:grpSp>
        <p:nvGrpSpPr>
          <p:cNvPr id="10" name="组合 9">
            <a:extLst>
              <a:ext uri="{FF2B5EF4-FFF2-40B4-BE49-F238E27FC236}">
                <a16:creationId xmlns:a16="http://schemas.microsoft.com/office/drawing/2014/main" id="{648A5F7A-F288-4C1C-8393-445F637B41FE}"/>
              </a:ext>
            </a:extLst>
          </p:cNvPr>
          <p:cNvGrpSpPr/>
          <p:nvPr/>
        </p:nvGrpSpPr>
        <p:grpSpPr>
          <a:xfrm>
            <a:off x="9301419" y="2100599"/>
            <a:ext cx="2042886" cy="1536295"/>
            <a:chOff x="9301419" y="2100599"/>
            <a:chExt cx="2042886" cy="1536295"/>
          </a:xfrm>
        </p:grpSpPr>
        <p:pic>
          <p:nvPicPr>
            <p:cNvPr id="11" name="图片 10">
              <a:extLst>
                <a:ext uri="{FF2B5EF4-FFF2-40B4-BE49-F238E27FC236}">
                  <a16:creationId xmlns:a16="http://schemas.microsoft.com/office/drawing/2014/main" id="{21FBEDAE-FAEE-4C1E-AE3C-3F636CCB6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1419" y="2100599"/>
              <a:ext cx="2042886" cy="1536295"/>
            </a:xfrm>
            <a:prstGeom prst="rect">
              <a:avLst/>
            </a:prstGeom>
          </p:spPr>
        </p:pic>
        <p:sp>
          <p:nvSpPr>
            <p:cNvPr id="2" name="矩形 1">
              <a:extLst>
                <a:ext uri="{FF2B5EF4-FFF2-40B4-BE49-F238E27FC236}">
                  <a16:creationId xmlns:a16="http://schemas.microsoft.com/office/drawing/2014/main" id="{604D3C6A-11BC-4020-B481-6B211A1485A3}"/>
                </a:ext>
              </a:extLst>
            </p:cNvPr>
            <p:cNvSpPr/>
            <p:nvPr/>
          </p:nvSpPr>
          <p:spPr>
            <a:xfrm>
              <a:off x="10575396" y="2570523"/>
              <a:ext cx="200024" cy="319398"/>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箭头: 右 6">
            <a:extLst>
              <a:ext uri="{FF2B5EF4-FFF2-40B4-BE49-F238E27FC236}">
                <a16:creationId xmlns:a16="http://schemas.microsoft.com/office/drawing/2014/main" id="{D150DEB3-0625-466F-8770-D865DF94217A}"/>
              </a:ext>
            </a:extLst>
          </p:cNvPr>
          <p:cNvSpPr/>
          <p:nvPr/>
        </p:nvSpPr>
        <p:spPr>
          <a:xfrm>
            <a:off x="8889071" y="2676703"/>
            <a:ext cx="333937" cy="384086"/>
          </a:xfrm>
          <a:prstGeom prst="rightArrow">
            <a:avLst/>
          </a:prstGeom>
          <a:solidFill>
            <a:schemeClr val="accent1">
              <a:lumMod val="20000"/>
              <a:lumOff val="8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74BA3500-C97C-4EB8-8837-00BF111D293D}"/>
              </a:ext>
            </a:extLst>
          </p:cNvPr>
          <p:cNvSpPr/>
          <p:nvPr/>
        </p:nvSpPr>
        <p:spPr>
          <a:xfrm>
            <a:off x="8889071" y="4563712"/>
            <a:ext cx="333937" cy="384086"/>
          </a:xfrm>
          <a:prstGeom prst="rightArrow">
            <a:avLst/>
          </a:prstGeom>
          <a:solidFill>
            <a:schemeClr val="accent1">
              <a:lumMod val="20000"/>
              <a:lumOff val="8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6F675E0-9DE3-45FA-A51F-007F19650A8A}"/>
              </a:ext>
            </a:extLst>
          </p:cNvPr>
          <p:cNvSpPr/>
          <p:nvPr/>
        </p:nvSpPr>
        <p:spPr>
          <a:xfrm>
            <a:off x="328245" y="1676399"/>
            <a:ext cx="5814134"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20" name="文本框 19">
            <a:extLst>
              <a:ext uri="{FF2B5EF4-FFF2-40B4-BE49-F238E27FC236}">
                <a16:creationId xmlns:a16="http://schemas.microsoft.com/office/drawing/2014/main" id="{0E14CBF9-5B05-4D3B-9118-55F893D0B845}"/>
              </a:ext>
            </a:extLst>
          </p:cNvPr>
          <p:cNvSpPr txBox="1"/>
          <p:nvPr/>
        </p:nvSpPr>
        <p:spPr>
          <a:xfrm>
            <a:off x="475202" y="1875749"/>
            <a:ext cx="5491844" cy="5016758"/>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a:t>we overturn end-to-end system, decompose the problem into 3 subproblem and propose our contour &amp; domain architecture</a:t>
            </a:r>
          </a:p>
          <a:p>
            <a:pPr marL="342900" indent="-342900">
              <a:buFont typeface="Wingdings" panose="05000000000000000000" pitchFamily="2" charset="2"/>
              <a:buChar char="ü"/>
            </a:pPr>
            <a:r>
              <a:rPr lang="en-US" altLang="zh-CN" sz="2000"/>
              <a:t>Instead of large pixel coverage, we extract contour to target object out</a:t>
            </a:r>
          </a:p>
          <a:p>
            <a:pPr marL="342900" indent="-342900">
              <a:buFont typeface="Wingdings" panose="05000000000000000000" pitchFamily="2" charset="2"/>
              <a:buChar char="p"/>
            </a:pPr>
            <a:r>
              <a:rPr lang="en-US" altLang="zh-CN" sz="2000"/>
              <a:t>We do not train for specific objects but for all kinds of categories, which is portable and universal</a:t>
            </a:r>
          </a:p>
          <a:p>
            <a:pPr marL="342900" indent="-342900">
              <a:buFont typeface="Wingdings" panose="05000000000000000000" pitchFamily="2" charset="2"/>
              <a:buChar char="p"/>
            </a:pPr>
            <a:r>
              <a:rPr lang="en-US" altLang="zh-CN" sz="2000"/>
              <a:t>We creatively design a</a:t>
            </a:r>
            <a:r>
              <a:rPr lang="en-US" altLang="zh-CN" sz="2000" b="0" i="0">
                <a:solidFill>
                  <a:srgbClr val="666666"/>
                </a:solidFill>
                <a:effectLst/>
                <a:latin typeface="Arial" panose="020B0604020202020204" pitchFamily="34" charset="0"/>
              </a:rPr>
              <a:t> </a:t>
            </a:r>
            <a:r>
              <a:rPr lang="en-US" altLang="zh-CN" sz="2000"/>
              <a:t>heuristic algorithm which can accurately and quickly fill the region</a:t>
            </a:r>
          </a:p>
          <a:p>
            <a:pPr marL="342900" indent="-342900">
              <a:buFont typeface="Wingdings" panose="05000000000000000000" pitchFamily="2" charset="2"/>
              <a:buChar char="p"/>
            </a:pPr>
            <a:r>
              <a:rPr lang="en-US" altLang="zh-CN" sz="2000"/>
              <a:t>We introduce the minimum cost flow algorithm which takes both image semantic and performance into consideration</a:t>
            </a:r>
          </a:p>
          <a:p>
            <a:pPr marL="285750" indent="-285750">
              <a:buFont typeface="Wingdings" panose="05000000000000000000" pitchFamily="2" charset="2"/>
              <a:buChar char="p"/>
            </a:pPr>
            <a:endParaRPr lang="en-US" altLang="zh-CN" sz="2000"/>
          </a:p>
          <a:p>
            <a:pPr marL="285750" indent="-285750">
              <a:buFont typeface="Wingdings" panose="05000000000000000000" pitchFamily="2" charset="2"/>
              <a:buChar char="p"/>
            </a:pPr>
            <a:endParaRPr lang="en-US" altLang="zh-CN" sz="2000"/>
          </a:p>
        </p:txBody>
      </p:sp>
      <p:sp>
        <p:nvSpPr>
          <p:cNvPr id="12" name="文本框 11">
            <a:extLst>
              <a:ext uri="{FF2B5EF4-FFF2-40B4-BE49-F238E27FC236}">
                <a16:creationId xmlns:a16="http://schemas.microsoft.com/office/drawing/2014/main" id="{714889ED-B440-439F-8467-16E761281BBF}"/>
              </a:ext>
            </a:extLst>
          </p:cNvPr>
          <p:cNvSpPr txBox="1"/>
          <p:nvPr/>
        </p:nvSpPr>
        <p:spPr>
          <a:xfrm>
            <a:off x="7115175" y="1257300"/>
            <a:ext cx="3560233" cy="646331"/>
          </a:xfrm>
          <a:prstGeom prst="rect">
            <a:avLst/>
          </a:prstGeom>
          <a:noFill/>
        </p:spPr>
        <p:txBody>
          <a:bodyPr wrap="square" rtlCol="0">
            <a:spAutoFit/>
          </a:bodyPr>
          <a:lstStyle/>
          <a:p>
            <a:r>
              <a:rPr lang="en-US" altLang="zh-CN" b="1">
                <a:solidFill>
                  <a:srgbClr val="FF0000"/>
                </a:solidFill>
              </a:rPr>
              <a:t>Smaller Impainting Region &amp; More Accuracy Object</a:t>
            </a:r>
            <a:endParaRPr lang="zh-CN" altLang="en-US" b="1">
              <a:solidFill>
                <a:srgbClr val="FF0000"/>
              </a:solidFill>
            </a:endParaRPr>
          </a:p>
        </p:txBody>
      </p:sp>
    </p:spTree>
    <p:extLst>
      <p:ext uri="{BB962C8B-B14F-4D97-AF65-F5344CB8AC3E}">
        <p14:creationId xmlns:p14="http://schemas.microsoft.com/office/powerpoint/2010/main" val="3744383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8DD05BF5-273B-4FD0-809A-C66A27067202}"/>
              </a:ext>
            </a:extLst>
          </p:cNvPr>
          <p:cNvSpPr/>
          <p:nvPr/>
        </p:nvSpPr>
        <p:spPr>
          <a:xfrm>
            <a:off x="328245" y="1676399"/>
            <a:ext cx="5814134"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3" name="文本占位符 2">
            <a:extLst>
              <a:ext uri="{FF2B5EF4-FFF2-40B4-BE49-F238E27FC236}">
                <a16:creationId xmlns:a16="http://schemas.microsoft.com/office/drawing/2014/main" id="{5AD5DDE4-8AFB-4249-962F-51C3AB672AE8}"/>
              </a:ext>
            </a:extLst>
          </p:cNvPr>
          <p:cNvSpPr>
            <a:spLocks noGrp="1"/>
          </p:cNvSpPr>
          <p:nvPr>
            <p:ph type="body" sz="quarter" idx="11"/>
          </p:nvPr>
        </p:nvSpPr>
        <p:spPr/>
        <p:txBody>
          <a:bodyPr lIns="91440" tIns="45720" rIns="91440" bIns="45720" anchor="ctr"/>
          <a:lstStyle/>
          <a:p>
            <a:r>
              <a:rPr lang="en-US" altLang="zh-CN">
                <a:ea typeface="+mn-lt"/>
                <a:cs typeface="+mn-lt"/>
              </a:rPr>
              <a:t>Summery</a:t>
            </a:r>
            <a:endParaRPr lang="zh-CN" b="0">
              <a:ea typeface="+mn-lt"/>
              <a:cs typeface="+mn-lt"/>
            </a:endParaRPr>
          </a:p>
        </p:txBody>
      </p:sp>
      <p:sp>
        <p:nvSpPr>
          <p:cNvPr id="8" name="文本框 7">
            <a:extLst>
              <a:ext uri="{FF2B5EF4-FFF2-40B4-BE49-F238E27FC236}">
                <a16:creationId xmlns:a16="http://schemas.microsoft.com/office/drawing/2014/main" id="{36526E59-D2D2-4789-80BE-7A2B696D2D6A}"/>
              </a:ext>
            </a:extLst>
          </p:cNvPr>
          <p:cNvSpPr txBox="1"/>
          <p:nvPr/>
        </p:nvSpPr>
        <p:spPr>
          <a:xfrm>
            <a:off x="581025" y="836686"/>
            <a:ext cx="6075358" cy="743986"/>
          </a:xfrm>
          <a:prstGeom prst="rect">
            <a:avLst/>
          </a:prstGeom>
          <a:noFill/>
        </p:spPr>
        <p:txBody>
          <a:bodyPr wrap="square" lIns="91440" tIns="45720" rIns="91440" bIns="45720" anchor="t">
            <a:spAutoFit/>
          </a:bodyPr>
          <a:lstStyle/>
          <a:p>
            <a:pPr>
              <a:lnSpc>
                <a:spcPct val="150000"/>
              </a:lnSpc>
            </a:pPr>
            <a:r>
              <a:rPr lang="en-US" altLang="zh-CN" sz="3200" b="1" kern="0">
                <a:solidFill>
                  <a:schemeClr val="accent1"/>
                </a:solidFill>
                <a:latin typeface="微软雅黑" panose="020B0503020204020204" pitchFamily="34" charset="-122"/>
                <a:ea typeface="微软雅黑" panose="020B0503020204020204" pitchFamily="34" charset="-122"/>
              </a:rPr>
              <a:t>Contributions</a:t>
            </a:r>
          </a:p>
        </p:txBody>
      </p:sp>
      <p:sp>
        <p:nvSpPr>
          <p:cNvPr id="5" name="文本框 4">
            <a:extLst>
              <a:ext uri="{FF2B5EF4-FFF2-40B4-BE49-F238E27FC236}">
                <a16:creationId xmlns:a16="http://schemas.microsoft.com/office/drawing/2014/main" id="{924A82EA-19C1-474C-994B-5F0BD78DDB64}"/>
              </a:ext>
            </a:extLst>
          </p:cNvPr>
          <p:cNvSpPr txBox="1"/>
          <p:nvPr/>
        </p:nvSpPr>
        <p:spPr>
          <a:xfrm>
            <a:off x="604156" y="1875749"/>
            <a:ext cx="5491844" cy="5016758"/>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a:t>we overturn end-to-end system, decompose the problem into 3 subproblem and propose our contour &amp; domain architecture</a:t>
            </a:r>
          </a:p>
          <a:p>
            <a:pPr marL="342900" indent="-342900">
              <a:buFont typeface="Wingdings" panose="05000000000000000000" pitchFamily="2" charset="2"/>
              <a:buChar char="ü"/>
            </a:pPr>
            <a:r>
              <a:rPr lang="en-US" altLang="zh-CN" sz="2000"/>
              <a:t>Instead of large pixel coverage, we extract contour to target object out</a:t>
            </a:r>
          </a:p>
          <a:p>
            <a:pPr marL="342900" indent="-342900">
              <a:buFont typeface="Wingdings" panose="05000000000000000000" pitchFamily="2" charset="2"/>
              <a:buChar char="p"/>
            </a:pPr>
            <a:r>
              <a:rPr lang="en-US" altLang="zh-CN" sz="2000"/>
              <a:t>We do not train for specific objects but for all kinds of categories, which is portable and universal</a:t>
            </a:r>
          </a:p>
          <a:p>
            <a:pPr marL="342900" indent="-342900">
              <a:buFont typeface="Wingdings" panose="05000000000000000000" pitchFamily="2" charset="2"/>
              <a:buChar char="p"/>
            </a:pPr>
            <a:r>
              <a:rPr lang="en-US" altLang="zh-CN" sz="2000"/>
              <a:t>We creatively design a</a:t>
            </a:r>
            <a:r>
              <a:rPr lang="en-US" altLang="zh-CN" sz="2000" b="0" i="0">
                <a:solidFill>
                  <a:srgbClr val="666666"/>
                </a:solidFill>
                <a:effectLst/>
                <a:latin typeface="Arial" panose="020B0604020202020204" pitchFamily="34" charset="0"/>
              </a:rPr>
              <a:t> </a:t>
            </a:r>
            <a:r>
              <a:rPr lang="en-US" altLang="zh-CN" sz="2000"/>
              <a:t>heuristic algorithm which can accurately and quickly fill the region</a:t>
            </a:r>
          </a:p>
          <a:p>
            <a:pPr marL="342900" indent="-342900">
              <a:buFont typeface="Wingdings" panose="05000000000000000000" pitchFamily="2" charset="2"/>
              <a:buChar char="p"/>
            </a:pPr>
            <a:r>
              <a:rPr lang="en-US" altLang="zh-CN" sz="2000"/>
              <a:t>We introduce the minimum cost flow algorithm which takes both image semantic and performance into consideration</a:t>
            </a:r>
          </a:p>
          <a:p>
            <a:pPr marL="285750" indent="-285750">
              <a:buFont typeface="Wingdings" panose="05000000000000000000" pitchFamily="2" charset="2"/>
              <a:buChar char="p"/>
            </a:pPr>
            <a:endParaRPr lang="en-US" altLang="zh-CN" sz="2000"/>
          </a:p>
          <a:p>
            <a:pPr marL="285750" indent="-285750">
              <a:buFont typeface="Wingdings" panose="05000000000000000000" pitchFamily="2" charset="2"/>
              <a:buChar char="p"/>
            </a:pPr>
            <a:endParaRPr lang="en-US" altLang="zh-CN" sz="2000"/>
          </a:p>
        </p:txBody>
      </p:sp>
      <p:sp>
        <p:nvSpPr>
          <p:cNvPr id="6" name="矩形: 圆角 5">
            <a:extLst>
              <a:ext uri="{FF2B5EF4-FFF2-40B4-BE49-F238E27FC236}">
                <a16:creationId xmlns:a16="http://schemas.microsoft.com/office/drawing/2014/main" id="{40AE501C-342B-41F9-9143-B47EED76AFFF}"/>
              </a:ext>
            </a:extLst>
          </p:cNvPr>
          <p:cNvSpPr/>
          <p:nvPr/>
        </p:nvSpPr>
        <p:spPr>
          <a:xfrm>
            <a:off x="6420129" y="1131647"/>
            <a:ext cx="5192487"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lang="zh-CN" altLang="en-US"/>
          </a:p>
        </p:txBody>
      </p:sp>
      <p:sp>
        <p:nvSpPr>
          <p:cNvPr id="26" name="矩形: 圆角 25">
            <a:extLst>
              <a:ext uri="{FF2B5EF4-FFF2-40B4-BE49-F238E27FC236}">
                <a16:creationId xmlns:a16="http://schemas.microsoft.com/office/drawing/2014/main" id="{66C1D350-F9B5-40BB-A5F4-AD32DFBE1F85}"/>
              </a:ext>
            </a:extLst>
          </p:cNvPr>
          <p:cNvSpPr/>
          <p:nvPr/>
        </p:nvSpPr>
        <p:spPr>
          <a:xfrm>
            <a:off x="328245" y="1676399"/>
            <a:ext cx="5814134"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27" name="文本框 26">
            <a:extLst>
              <a:ext uri="{FF2B5EF4-FFF2-40B4-BE49-F238E27FC236}">
                <a16:creationId xmlns:a16="http://schemas.microsoft.com/office/drawing/2014/main" id="{E916EA27-2AD1-4574-B4B6-3B3AAD1B94A2}"/>
              </a:ext>
            </a:extLst>
          </p:cNvPr>
          <p:cNvSpPr txBox="1"/>
          <p:nvPr/>
        </p:nvSpPr>
        <p:spPr>
          <a:xfrm>
            <a:off x="475202" y="1875749"/>
            <a:ext cx="5491844" cy="5016758"/>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a:t>we overturn end-to-end system, decompose the problem into 3 subproblem and propose our contour &amp; domain architecture</a:t>
            </a:r>
          </a:p>
          <a:p>
            <a:pPr marL="342900" indent="-342900">
              <a:buFont typeface="Wingdings" panose="05000000000000000000" pitchFamily="2" charset="2"/>
              <a:buChar char="ü"/>
            </a:pPr>
            <a:r>
              <a:rPr lang="en-US" altLang="zh-CN" sz="2000"/>
              <a:t>Instead of large pixel coverage, we extract contour to target object out</a:t>
            </a:r>
          </a:p>
          <a:p>
            <a:pPr marL="342900" indent="-342900">
              <a:buFont typeface="Wingdings" panose="05000000000000000000" pitchFamily="2" charset="2"/>
              <a:buChar char="ü"/>
            </a:pPr>
            <a:r>
              <a:rPr lang="en-US" altLang="zh-CN" sz="2000"/>
              <a:t>We do not train for specific objects but for all kinds of categories, which is portable and universal</a:t>
            </a:r>
          </a:p>
          <a:p>
            <a:pPr marL="342900" indent="-342900">
              <a:buFont typeface="Wingdings" panose="05000000000000000000" pitchFamily="2" charset="2"/>
              <a:buChar char="p"/>
            </a:pPr>
            <a:r>
              <a:rPr lang="en-US" altLang="zh-CN" sz="2000"/>
              <a:t>We creatively design a</a:t>
            </a:r>
            <a:r>
              <a:rPr lang="en-US" altLang="zh-CN" sz="2000" b="0" i="0">
                <a:solidFill>
                  <a:srgbClr val="666666"/>
                </a:solidFill>
                <a:effectLst/>
                <a:latin typeface="Arial" panose="020B0604020202020204" pitchFamily="34" charset="0"/>
              </a:rPr>
              <a:t> </a:t>
            </a:r>
            <a:r>
              <a:rPr lang="en-US" altLang="zh-CN" sz="2000"/>
              <a:t>heuristic algorithm which can accurately and quickly fill the region</a:t>
            </a:r>
          </a:p>
          <a:p>
            <a:pPr marL="342900" indent="-342900">
              <a:buFont typeface="Wingdings" panose="05000000000000000000" pitchFamily="2" charset="2"/>
              <a:buChar char="p"/>
            </a:pPr>
            <a:r>
              <a:rPr lang="en-US" altLang="zh-CN" sz="2000"/>
              <a:t>We introduce the minimum cost flow algorithm which takes both image semantic and performance into consideration</a:t>
            </a:r>
          </a:p>
          <a:p>
            <a:pPr marL="285750" indent="-285750">
              <a:buFont typeface="Wingdings" panose="05000000000000000000" pitchFamily="2" charset="2"/>
              <a:buChar char="p"/>
            </a:pPr>
            <a:endParaRPr lang="en-US" altLang="zh-CN" sz="2000"/>
          </a:p>
          <a:p>
            <a:pPr marL="285750" indent="-285750">
              <a:buFont typeface="Wingdings" panose="05000000000000000000" pitchFamily="2" charset="2"/>
              <a:buChar char="p"/>
            </a:pPr>
            <a:endParaRPr lang="en-US" altLang="zh-CN" sz="2000"/>
          </a:p>
        </p:txBody>
      </p:sp>
      <p:pic>
        <p:nvPicPr>
          <p:cNvPr id="34" name="图片 33" descr="形状, 圆圈&#10;&#10;描述已自动生成">
            <a:extLst>
              <a:ext uri="{FF2B5EF4-FFF2-40B4-BE49-F238E27FC236}">
                <a16:creationId xmlns:a16="http://schemas.microsoft.com/office/drawing/2014/main" id="{223FD926-4BB0-4005-8B1C-976CA6740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970" y="3008332"/>
            <a:ext cx="857327" cy="857327"/>
          </a:xfrm>
          <a:prstGeom prst="rect">
            <a:avLst/>
          </a:prstGeom>
        </p:spPr>
      </p:pic>
      <p:pic>
        <p:nvPicPr>
          <p:cNvPr id="36" name="图片 35" descr="图标&#10;&#10;描述已自动生成">
            <a:extLst>
              <a:ext uri="{FF2B5EF4-FFF2-40B4-BE49-F238E27FC236}">
                <a16:creationId xmlns:a16="http://schemas.microsoft.com/office/drawing/2014/main" id="{85C5DF9F-7147-4496-8597-BF49BD06F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0241" y="2487006"/>
            <a:ext cx="1747580" cy="1747580"/>
          </a:xfrm>
          <a:prstGeom prst="rect">
            <a:avLst/>
          </a:prstGeom>
        </p:spPr>
      </p:pic>
      <p:pic>
        <p:nvPicPr>
          <p:cNvPr id="40" name="图片 39">
            <a:extLst>
              <a:ext uri="{FF2B5EF4-FFF2-40B4-BE49-F238E27FC236}">
                <a16:creationId xmlns:a16="http://schemas.microsoft.com/office/drawing/2014/main" id="{DFC6D49D-F4E3-472E-8DA0-3C929578E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8743" y="1218202"/>
            <a:ext cx="895350" cy="739959"/>
          </a:xfrm>
          <a:prstGeom prst="rect">
            <a:avLst/>
          </a:prstGeom>
        </p:spPr>
      </p:pic>
      <p:pic>
        <p:nvPicPr>
          <p:cNvPr id="42" name="图片 41" descr="图标&#10;&#10;描述已自动生成">
            <a:extLst>
              <a:ext uri="{FF2B5EF4-FFF2-40B4-BE49-F238E27FC236}">
                <a16:creationId xmlns:a16="http://schemas.microsoft.com/office/drawing/2014/main" id="{61FAFB8C-3B9A-4854-883B-82013D7CBB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1787" y="4171543"/>
            <a:ext cx="895350" cy="895350"/>
          </a:xfrm>
          <a:prstGeom prst="rect">
            <a:avLst/>
          </a:prstGeom>
        </p:spPr>
      </p:pic>
      <p:pic>
        <p:nvPicPr>
          <p:cNvPr id="44" name="图片 43">
            <a:extLst>
              <a:ext uri="{FF2B5EF4-FFF2-40B4-BE49-F238E27FC236}">
                <a16:creationId xmlns:a16="http://schemas.microsoft.com/office/drawing/2014/main" id="{BE748C3D-D003-4B17-B0A7-5D5D5AE6E8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89731" y="4880226"/>
            <a:ext cx="895350" cy="895350"/>
          </a:xfrm>
          <a:prstGeom prst="rect">
            <a:avLst/>
          </a:prstGeom>
        </p:spPr>
      </p:pic>
      <p:sp>
        <p:nvSpPr>
          <p:cNvPr id="45" name="箭头: 下 44">
            <a:extLst>
              <a:ext uri="{FF2B5EF4-FFF2-40B4-BE49-F238E27FC236}">
                <a16:creationId xmlns:a16="http://schemas.microsoft.com/office/drawing/2014/main" id="{500665AC-084E-4D82-8892-9037C370657F}"/>
              </a:ext>
            </a:extLst>
          </p:cNvPr>
          <p:cNvSpPr/>
          <p:nvPr/>
        </p:nvSpPr>
        <p:spPr>
          <a:xfrm rot="19314243">
            <a:off x="8694895" y="2014879"/>
            <a:ext cx="258394" cy="571906"/>
          </a:xfrm>
          <a:prstGeom prst="downArrow">
            <a:avLst/>
          </a:prstGeom>
          <a:solidFill>
            <a:schemeClr val="accent4">
              <a:lumMod val="20000"/>
              <a:lumOff val="80000"/>
            </a:schemeClr>
          </a:solidFill>
          <a:ln w="190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下 45">
            <a:extLst>
              <a:ext uri="{FF2B5EF4-FFF2-40B4-BE49-F238E27FC236}">
                <a16:creationId xmlns:a16="http://schemas.microsoft.com/office/drawing/2014/main" id="{6A1DA1B1-82F5-43FE-9EA6-75E55E50DE47}"/>
              </a:ext>
            </a:extLst>
          </p:cNvPr>
          <p:cNvSpPr/>
          <p:nvPr/>
        </p:nvSpPr>
        <p:spPr>
          <a:xfrm rot="17859246">
            <a:off x="7987792" y="2448212"/>
            <a:ext cx="258394" cy="571906"/>
          </a:xfrm>
          <a:prstGeom prst="downArrow">
            <a:avLst/>
          </a:prstGeom>
          <a:solidFill>
            <a:schemeClr val="accent4">
              <a:lumMod val="20000"/>
              <a:lumOff val="80000"/>
            </a:schemeClr>
          </a:solidFill>
          <a:ln w="190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下 46">
            <a:extLst>
              <a:ext uri="{FF2B5EF4-FFF2-40B4-BE49-F238E27FC236}">
                <a16:creationId xmlns:a16="http://schemas.microsoft.com/office/drawing/2014/main" id="{088A2E59-B0B3-4D00-B7D1-E1735DF32022}"/>
              </a:ext>
            </a:extLst>
          </p:cNvPr>
          <p:cNvSpPr/>
          <p:nvPr/>
        </p:nvSpPr>
        <p:spPr>
          <a:xfrm rot="16200000">
            <a:off x="7913893" y="3125957"/>
            <a:ext cx="258394" cy="571906"/>
          </a:xfrm>
          <a:prstGeom prst="downArrow">
            <a:avLst/>
          </a:prstGeom>
          <a:solidFill>
            <a:schemeClr val="accent4">
              <a:lumMod val="20000"/>
              <a:lumOff val="80000"/>
            </a:schemeClr>
          </a:solidFill>
          <a:ln w="190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下 47">
            <a:extLst>
              <a:ext uri="{FF2B5EF4-FFF2-40B4-BE49-F238E27FC236}">
                <a16:creationId xmlns:a16="http://schemas.microsoft.com/office/drawing/2014/main" id="{088A2E59-B0B3-4D00-B7D1-E1735DF32022}"/>
              </a:ext>
            </a:extLst>
          </p:cNvPr>
          <p:cNvSpPr/>
          <p:nvPr/>
        </p:nvSpPr>
        <p:spPr>
          <a:xfrm rot="14751766">
            <a:off x="8031553" y="3763912"/>
            <a:ext cx="258394" cy="571906"/>
          </a:xfrm>
          <a:prstGeom prst="downArrow">
            <a:avLst/>
          </a:prstGeom>
          <a:solidFill>
            <a:schemeClr val="accent4">
              <a:lumMod val="20000"/>
              <a:lumOff val="80000"/>
            </a:schemeClr>
          </a:solidFill>
          <a:ln w="190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箭头: 下 48">
            <a:extLst>
              <a:ext uri="{FF2B5EF4-FFF2-40B4-BE49-F238E27FC236}">
                <a16:creationId xmlns:a16="http://schemas.microsoft.com/office/drawing/2014/main" id="{0620C19B-183F-4A58-A1F7-51A092CA40A9}"/>
              </a:ext>
            </a:extLst>
          </p:cNvPr>
          <p:cNvSpPr/>
          <p:nvPr/>
        </p:nvSpPr>
        <p:spPr>
          <a:xfrm rot="12732836">
            <a:off x="8696910" y="4221868"/>
            <a:ext cx="258394" cy="571906"/>
          </a:xfrm>
          <a:prstGeom prst="downArrow">
            <a:avLst/>
          </a:prstGeom>
          <a:solidFill>
            <a:schemeClr val="accent4">
              <a:lumMod val="20000"/>
              <a:lumOff val="80000"/>
            </a:schemeClr>
          </a:solidFill>
          <a:ln w="190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1" name="图片 50" descr="卡通人物&#10;&#10;描述已自动生成">
            <a:extLst>
              <a:ext uri="{FF2B5EF4-FFF2-40B4-BE49-F238E27FC236}">
                <a16:creationId xmlns:a16="http://schemas.microsoft.com/office/drawing/2014/main" id="{1AA0D91A-C15D-4C78-9433-752F3973C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7971" y="1777887"/>
            <a:ext cx="908570" cy="908570"/>
          </a:xfrm>
          <a:prstGeom prst="rect">
            <a:avLst/>
          </a:prstGeom>
        </p:spPr>
      </p:pic>
      <p:pic>
        <p:nvPicPr>
          <p:cNvPr id="53" name="图片 52">
            <a:extLst>
              <a:ext uri="{FF2B5EF4-FFF2-40B4-BE49-F238E27FC236}">
                <a16:creationId xmlns:a16="http://schemas.microsoft.com/office/drawing/2014/main" id="{F64C6741-F7BA-4DD2-9ACF-28A8E4FBA3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18324" y="4460029"/>
            <a:ext cx="840393" cy="840393"/>
          </a:xfrm>
          <a:prstGeom prst="rect">
            <a:avLst/>
          </a:prstGeom>
        </p:spPr>
      </p:pic>
      <p:sp>
        <p:nvSpPr>
          <p:cNvPr id="54" name="箭头: 下 53">
            <a:extLst>
              <a:ext uri="{FF2B5EF4-FFF2-40B4-BE49-F238E27FC236}">
                <a16:creationId xmlns:a16="http://schemas.microsoft.com/office/drawing/2014/main" id="{1460EBD1-A2F2-4519-A398-FBEE25AA0B6F}"/>
              </a:ext>
            </a:extLst>
          </p:cNvPr>
          <p:cNvSpPr/>
          <p:nvPr/>
        </p:nvSpPr>
        <p:spPr>
          <a:xfrm rot="19070089" flipH="1">
            <a:off x="10104876" y="3988280"/>
            <a:ext cx="145890" cy="571906"/>
          </a:xfrm>
          <a:prstGeom prst="downArrow">
            <a:avLst/>
          </a:prstGeom>
          <a:solidFill>
            <a:schemeClr val="accent4">
              <a:lumMod val="20000"/>
              <a:lumOff val="80000"/>
            </a:schemeClr>
          </a:solidFill>
          <a:ln w="190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BD8828D-F99D-4C6F-A703-E0E5CF2D5285}"/>
              </a:ext>
            </a:extLst>
          </p:cNvPr>
          <p:cNvSpPr txBox="1"/>
          <p:nvPr/>
        </p:nvSpPr>
        <p:spPr>
          <a:xfrm>
            <a:off x="9379945" y="1722456"/>
            <a:ext cx="2149361" cy="923330"/>
          </a:xfrm>
          <a:prstGeom prst="rect">
            <a:avLst/>
          </a:prstGeom>
          <a:noFill/>
        </p:spPr>
        <p:txBody>
          <a:bodyPr wrap="square" rtlCol="0">
            <a:spAutoFit/>
          </a:bodyPr>
          <a:lstStyle/>
          <a:p>
            <a:r>
              <a:rPr lang="en-US" altLang="zh-CN" b="1" i="0">
                <a:solidFill>
                  <a:srgbClr val="FF0000"/>
                </a:solidFill>
                <a:effectLst/>
                <a:latin typeface="Arial" panose="020B0604020202020204" pitchFamily="34" charset="0"/>
              </a:rPr>
              <a:t>No distinction of species, all OK!</a:t>
            </a:r>
          </a:p>
          <a:p>
            <a:endParaRPr lang="zh-CN" altLang="en-US"/>
          </a:p>
        </p:txBody>
      </p:sp>
    </p:spTree>
    <p:extLst>
      <p:ext uri="{BB962C8B-B14F-4D97-AF65-F5344CB8AC3E}">
        <p14:creationId xmlns:p14="http://schemas.microsoft.com/office/powerpoint/2010/main" val="2169222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8DD05BF5-273B-4FD0-809A-C66A27067202}"/>
              </a:ext>
            </a:extLst>
          </p:cNvPr>
          <p:cNvSpPr/>
          <p:nvPr/>
        </p:nvSpPr>
        <p:spPr>
          <a:xfrm>
            <a:off x="328245" y="1676399"/>
            <a:ext cx="5814134"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3" name="文本占位符 2">
            <a:extLst>
              <a:ext uri="{FF2B5EF4-FFF2-40B4-BE49-F238E27FC236}">
                <a16:creationId xmlns:a16="http://schemas.microsoft.com/office/drawing/2014/main" id="{5AD5DDE4-8AFB-4249-962F-51C3AB672AE8}"/>
              </a:ext>
            </a:extLst>
          </p:cNvPr>
          <p:cNvSpPr>
            <a:spLocks noGrp="1"/>
          </p:cNvSpPr>
          <p:nvPr>
            <p:ph type="body" sz="quarter" idx="11"/>
          </p:nvPr>
        </p:nvSpPr>
        <p:spPr/>
        <p:txBody>
          <a:bodyPr lIns="91440" tIns="45720" rIns="91440" bIns="45720" anchor="ctr"/>
          <a:lstStyle/>
          <a:p>
            <a:r>
              <a:rPr lang="en-US" altLang="zh-CN">
                <a:ea typeface="+mn-lt"/>
                <a:cs typeface="+mn-lt"/>
              </a:rPr>
              <a:t>Summery</a:t>
            </a:r>
            <a:endParaRPr lang="zh-CN" b="0">
              <a:ea typeface="+mn-lt"/>
              <a:cs typeface="+mn-lt"/>
            </a:endParaRPr>
          </a:p>
        </p:txBody>
      </p:sp>
      <p:sp>
        <p:nvSpPr>
          <p:cNvPr id="8" name="文本框 7">
            <a:extLst>
              <a:ext uri="{FF2B5EF4-FFF2-40B4-BE49-F238E27FC236}">
                <a16:creationId xmlns:a16="http://schemas.microsoft.com/office/drawing/2014/main" id="{36526E59-D2D2-4789-80BE-7A2B696D2D6A}"/>
              </a:ext>
            </a:extLst>
          </p:cNvPr>
          <p:cNvSpPr txBox="1"/>
          <p:nvPr/>
        </p:nvSpPr>
        <p:spPr>
          <a:xfrm>
            <a:off x="581025" y="836686"/>
            <a:ext cx="6075358" cy="743986"/>
          </a:xfrm>
          <a:prstGeom prst="rect">
            <a:avLst/>
          </a:prstGeom>
          <a:noFill/>
        </p:spPr>
        <p:txBody>
          <a:bodyPr wrap="square" lIns="91440" tIns="45720" rIns="91440" bIns="45720" anchor="t">
            <a:spAutoFit/>
          </a:bodyPr>
          <a:lstStyle/>
          <a:p>
            <a:pPr>
              <a:lnSpc>
                <a:spcPct val="150000"/>
              </a:lnSpc>
            </a:pPr>
            <a:r>
              <a:rPr lang="en-US" altLang="zh-CN" sz="3200" b="1" kern="0">
                <a:solidFill>
                  <a:schemeClr val="accent1"/>
                </a:solidFill>
                <a:latin typeface="微软雅黑" panose="020B0503020204020204" pitchFamily="34" charset="-122"/>
                <a:ea typeface="微软雅黑" panose="020B0503020204020204" pitchFamily="34" charset="-122"/>
              </a:rPr>
              <a:t>Contributions</a:t>
            </a:r>
          </a:p>
        </p:txBody>
      </p:sp>
      <p:sp>
        <p:nvSpPr>
          <p:cNvPr id="5" name="文本框 4">
            <a:extLst>
              <a:ext uri="{FF2B5EF4-FFF2-40B4-BE49-F238E27FC236}">
                <a16:creationId xmlns:a16="http://schemas.microsoft.com/office/drawing/2014/main" id="{924A82EA-19C1-474C-994B-5F0BD78DDB64}"/>
              </a:ext>
            </a:extLst>
          </p:cNvPr>
          <p:cNvSpPr txBox="1"/>
          <p:nvPr/>
        </p:nvSpPr>
        <p:spPr>
          <a:xfrm>
            <a:off x="604156" y="1875749"/>
            <a:ext cx="5491844" cy="5016758"/>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a:t>we overturn end-to-end system, decompose the problem into 3 subproblem and propose our contour &amp; domain architecture</a:t>
            </a:r>
          </a:p>
          <a:p>
            <a:pPr marL="342900" indent="-342900">
              <a:buFont typeface="Wingdings" panose="05000000000000000000" pitchFamily="2" charset="2"/>
              <a:buChar char="ü"/>
            </a:pPr>
            <a:r>
              <a:rPr lang="en-US" altLang="zh-CN" sz="2000"/>
              <a:t>Instead of large pixel coverage, we extract contour to target object out</a:t>
            </a:r>
          </a:p>
          <a:p>
            <a:pPr marL="342900" indent="-342900">
              <a:buFont typeface="Wingdings" panose="05000000000000000000" pitchFamily="2" charset="2"/>
              <a:buChar char="p"/>
            </a:pPr>
            <a:r>
              <a:rPr lang="en-US" altLang="zh-CN" sz="2000"/>
              <a:t>We do not train for specific objects but for all kinds of categories, which is portable and universal</a:t>
            </a:r>
          </a:p>
          <a:p>
            <a:pPr marL="342900" indent="-342900">
              <a:buFont typeface="Wingdings" panose="05000000000000000000" pitchFamily="2" charset="2"/>
              <a:buChar char="p"/>
            </a:pPr>
            <a:r>
              <a:rPr lang="en-US" altLang="zh-CN" sz="2000"/>
              <a:t>We creatively design a</a:t>
            </a:r>
            <a:r>
              <a:rPr lang="en-US" altLang="zh-CN" sz="2000" b="0" i="0">
                <a:solidFill>
                  <a:srgbClr val="666666"/>
                </a:solidFill>
                <a:effectLst/>
                <a:latin typeface="Arial" panose="020B0604020202020204" pitchFamily="34" charset="0"/>
              </a:rPr>
              <a:t> </a:t>
            </a:r>
            <a:r>
              <a:rPr lang="en-US" altLang="zh-CN" sz="2000"/>
              <a:t>heuristic algorithm which can accurately and quickly fill the region</a:t>
            </a:r>
          </a:p>
          <a:p>
            <a:pPr marL="342900" indent="-342900">
              <a:buFont typeface="Wingdings" panose="05000000000000000000" pitchFamily="2" charset="2"/>
              <a:buChar char="p"/>
            </a:pPr>
            <a:r>
              <a:rPr lang="en-US" altLang="zh-CN" sz="2000"/>
              <a:t>We introduce the minimum cost flow algorithm which takes both image semantic and performance into consideration</a:t>
            </a:r>
          </a:p>
          <a:p>
            <a:pPr marL="285750" indent="-285750">
              <a:buFont typeface="Wingdings" panose="05000000000000000000" pitchFamily="2" charset="2"/>
              <a:buChar char="p"/>
            </a:pPr>
            <a:endParaRPr lang="en-US" altLang="zh-CN" sz="2000"/>
          </a:p>
          <a:p>
            <a:pPr marL="285750" indent="-285750">
              <a:buFont typeface="Wingdings" panose="05000000000000000000" pitchFamily="2" charset="2"/>
              <a:buChar char="p"/>
            </a:pPr>
            <a:endParaRPr lang="en-US" altLang="zh-CN" sz="2000"/>
          </a:p>
        </p:txBody>
      </p:sp>
      <p:sp>
        <p:nvSpPr>
          <p:cNvPr id="6" name="矩形: 圆角 5">
            <a:extLst>
              <a:ext uri="{FF2B5EF4-FFF2-40B4-BE49-F238E27FC236}">
                <a16:creationId xmlns:a16="http://schemas.microsoft.com/office/drawing/2014/main" id="{40AE501C-342B-41F9-9143-B47EED76AFFF}"/>
              </a:ext>
            </a:extLst>
          </p:cNvPr>
          <p:cNvSpPr/>
          <p:nvPr/>
        </p:nvSpPr>
        <p:spPr>
          <a:xfrm>
            <a:off x="6395357" y="1775213"/>
            <a:ext cx="5192487" cy="380273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lang="zh-CN" altLang="en-US"/>
          </a:p>
        </p:txBody>
      </p:sp>
      <p:sp>
        <p:nvSpPr>
          <p:cNvPr id="26" name="矩形: 圆角 25">
            <a:extLst>
              <a:ext uri="{FF2B5EF4-FFF2-40B4-BE49-F238E27FC236}">
                <a16:creationId xmlns:a16="http://schemas.microsoft.com/office/drawing/2014/main" id="{66C1D350-F9B5-40BB-A5F4-AD32DFBE1F85}"/>
              </a:ext>
            </a:extLst>
          </p:cNvPr>
          <p:cNvSpPr/>
          <p:nvPr/>
        </p:nvSpPr>
        <p:spPr>
          <a:xfrm>
            <a:off x="328245" y="1676399"/>
            <a:ext cx="5814134"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27" name="文本框 26">
            <a:extLst>
              <a:ext uri="{FF2B5EF4-FFF2-40B4-BE49-F238E27FC236}">
                <a16:creationId xmlns:a16="http://schemas.microsoft.com/office/drawing/2014/main" id="{E916EA27-2AD1-4574-B4B6-3B3AAD1B94A2}"/>
              </a:ext>
            </a:extLst>
          </p:cNvPr>
          <p:cNvSpPr txBox="1"/>
          <p:nvPr/>
        </p:nvSpPr>
        <p:spPr>
          <a:xfrm>
            <a:off x="475202" y="1875749"/>
            <a:ext cx="5491844" cy="5016758"/>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a:t>we overturn end-to-end system, decompose the problem into 3 subproblem and propose our contour &amp; domain architecture</a:t>
            </a:r>
          </a:p>
          <a:p>
            <a:pPr marL="342900" indent="-342900">
              <a:buFont typeface="Wingdings" panose="05000000000000000000" pitchFamily="2" charset="2"/>
              <a:buChar char="ü"/>
            </a:pPr>
            <a:r>
              <a:rPr lang="en-US" altLang="zh-CN" sz="2000"/>
              <a:t>Instead of large pixel coverage, we extract contour to target object out</a:t>
            </a:r>
          </a:p>
          <a:p>
            <a:pPr marL="342900" indent="-342900">
              <a:buFont typeface="Wingdings" panose="05000000000000000000" pitchFamily="2" charset="2"/>
              <a:buChar char="ü"/>
            </a:pPr>
            <a:r>
              <a:rPr lang="en-US" altLang="zh-CN" sz="2000"/>
              <a:t>We do not train for specific objects but for all kinds of categories, which is portable and universal</a:t>
            </a:r>
          </a:p>
          <a:p>
            <a:pPr marL="342900" indent="-342900">
              <a:buFont typeface="Wingdings" panose="05000000000000000000" pitchFamily="2" charset="2"/>
              <a:buChar char="ü"/>
            </a:pPr>
            <a:r>
              <a:rPr lang="en-US" altLang="zh-CN" sz="2000"/>
              <a:t>We creatively design a</a:t>
            </a:r>
            <a:r>
              <a:rPr lang="en-US" altLang="zh-CN" sz="2000" b="0" i="0">
                <a:solidFill>
                  <a:srgbClr val="666666"/>
                </a:solidFill>
                <a:effectLst/>
                <a:latin typeface="Arial" panose="020B0604020202020204" pitchFamily="34" charset="0"/>
              </a:rPr>
              <a:t> </a:t>
            </a:r>
            <a:r>
              <a:rPr lang="en-US" altLang="zh-CN" sz="2000"/>
              <a:t>heuristic algorithm which can accurately and quickly fill the region</a:t>
            </a:r>
          </a:p>
          <a:p>
            <a:pPr marL="342900" indent="-342900">
              <a:buFont typeface="Wingdings" panose="05000000000000000000" pitchFamily="2" charset="2"/>
              <a:buChar char="p"/>
            </a:pPr>
            <a:r>
              <a:rPr lang="en-US" altLang="zh-CN" sz="2000"/>
              <a:t>We introduce the minimum cost flow algorithm which takes both image semantic and performance into consideration</a:t>
            </a:r>
          </a:p>
          <a:p>
            <a:pPr marL="285750" indent="-285750">
              <a:buFont typeface="Wingdings" panose="05000000000000000000" pitchFamily="2" charset="2"/>
              <a:buChar char="p"/>
            </a:pPr>
            <a:endParaRPr lang="en-US" altLang="zh-CN" sz="2000"/>
          </a:p>
          <a:p>
            <a:pPr marL="285750" indent="-285750">
              <a:buFont typeface="Wingdings" panose="05000000000000000000" pitchFamily="2" charset="2"/>
              <a:buChar char="p"/>
            </a:pPr>
            <a:endParaRPr lang="en-US" altLang="zh-CN" sz="2000"/>
          </a:p>
        </p:txBody>
      </p:sp>
      <p:pic>
        <p:nvPicPr>
          <p:cNvPr id="4" name="图片 3">
            <a:extLst>
              <a:ext uri="{FF2B5EF4-FFF2-40B4-BE49-F238E27FC236}">
                <a16:creationId xmlns:a16="http://schemas.microsoft.com/office/drawing/2014/main" id="{89ED2C39-886F-47A1-B842-864FC47B11C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7786" y="2784071"/>
            <a:ext cx="5444174" cy="2485547"/>
          </a:xfrm>
          <a:prstGeom prst="rect">
            <a:avLst/>
          </a:prstGeom>
        </p:spPr>
      </p:pic>
      <p:sp>
        <p:nvSpPr>
          <p:cNvPr id="7" name="文本框 6">
            <a:extLst>
              <a:ext uri="{FF2B5EF4-FFF2-40B4-BE49-F238E27FC236}">
                <a16:creationId xmlns:a16="http://schemas.microsoft.com/office/drawing/2014/main" id="{989788B3-621B-4A78-91B7-71EDB1DC6695}"/>
              </a:ext>
            </a:extLst>
          </p:cNvPr>
          <p:cNvSpPr txBox="1"/>
          <p:nvPr/>
        </p:nvSpPr>
        <p:spPr>
          <a:xfrm>
            <a:off x="7705799" y="1875749"/>
            <a:ext cx="2571602" cy="923330"/>
          </a:xfrm>
          <a:prstGeom prst="rect">
            <a:avLst/>
          </a:prstGeom>
          <a:noFill/>
        </p:spPr>
        <p:txBody>
          <a:bodyPr wrap="square" rtlCol="0">
            <a:spAutoFit/>
          </a:bodyPr>
          <a:lstStyle/>
          <a:p>
            <a:pPr algn="ctr"/>
            <a:r>
              <a:rPr lang="en-US" altLang="zh-CN" b="1">
                <a:solidFill>
                  <a:srgbClr val="FF0000"/>
                </a:solidFill>
              </a:rPr>
              <a:t>Heristic Search:</a:t>
            </a:r>
          </a:p>
          <a:p>
            <a:pPr algn="ctr"/>
            <a:r>
              <a:rPr lang="en-US" altLang="zh-CN" b="1">
                <a:solidFill>
                  <a:srgbClr val="FF0000"/>
                </a:solidFill>
              </a:rPr>
              <a:t>Complete Contour &amp; Generate Mask</a:t>
            </a:r>
          </a:p>
        </p:txBody>
      </p:sp>
    </p:spTree>
    <p:extLst>
      <p:ext uri="{BB962C8B-B14F-4D97-AF65-F5344CB8AC3E}">
        <p14:creationId xmlns:p14="http://schemas.microsoft.com/office/powerpoint/2010/main" val="919367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8DD05BF5-273B-4FD0-809A-C66A27067202}"/>
              </a:ext>
            </a:extLst>
          </p:cNvPr>
          <p:cNvSpPr/>
          <p:nvPr/>
        </p:nvSpPr>
        <p:spPr>
          <a:xfrm>
            <a:off x="328245" y="1676399"/>
            <a:ext cx="5814134"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3" name="文本占位符 2">
            <a:extLst>
              <a:ext uri="{FF2B5EF4-FFF2-40B4-BE49-F238E27FC236}">
                <a16:creationId xmlns:a16="http://schemas.microsoft.com/office/drawing/2014/main" id="{5AD5DDE4-8AFB-4249-962F-51C3AB672AE8}"/>
              </a:ext>
            </a:extLst>
          </p:cNvPr>
          <p:cNvSpPr>
            <a:spLocks noGrp="1"/>
          </p:cNvSpPr>
          <p:nvPr>
            <p:ph type="body" sz="quarter" idx="11"/>
          </p:nvPr>
        </p:nvSpPr>
        <p:spPr/>
        <p:txBody>
          <a:bodyPr lIns="91440" tIns="45720" rIns="91440" bIns="45720" anchor="ctr"/>
          <a:lstStyle/>
          <a:p>
            <a:r>
              <a:rPr lang="en-US" altLang="zh-CN">
                <a:ea typeface="+mn-lt"/>
                <a:cs typeface="+mn-lt"/>
              </a:rPr>
              <a:t>Summery</a:t>
            </a:r>
            <a:endParaRPr lang="zh-CN" b="0">
              <a:ea typeface="+mn-lt"/>
              <a:cs typeface="+mn-lt"/>
            </a:endParaRPr>
          </a:p>
        </p:txBody>
      </p:sp>
      <p:sp>
        <p:nvSpPr>
          <p:cNvPr id="8" name="文本框 7">
            <a:extLst>
              <a:ext uri="{FF2B5EF4-FFF2-40B4-BE49-F238E27FC236}">
                <a16:creationId xmlns:a16="http://schemas.microsoft.com/office/drawing/2014/main" id="{36526E59-D2D2-4789-80BE-7A2B696D2D6A}"/>
              </a:ext>
            </a:extLst>
          </p:cNvPr>
          <p:cNvSpPr txBox="1"/>
          <p:nvPr/>
        </p:nvSpPr>
        <p:spPr>
          <a:xfrm>
            <a:off x="581025" y="836686"/>
            <a:ext cx="6075358" cy="743986"/>
          </a:xfrm>
          <a:prstGeom prst="rect">
            <a:avLst/>
          </a:prstGeom>
          <a:noFill/>
        </p:spPr>
        <p:txBody>
          <a:bodyPr wrap="square" lIns="91440" tIns="45720" rIns="91440" bIns="45720" anchor="t">
            <a:spAutoFit/>
          </a:bodyPr>
          <a:lstStyle/>
          <a:p>
            <a:pPr>
              <a:lnSpc>
                <a:spcPct val="150000"/>
              </a:lnSpc>
            </a:pPr>
            <a:r>
              <a:rPr lang="en-US" altLang="zh-CN" sz="3200" b="1" kern="0">
                <a:solidFill>
                  <a:schemeClr val="accent1"/>
                </a:solidFill>
                <a:latin typeface="微软雅黑" panose="020B0503020204020204" pitchFamily="34" charset="-122"/>
                <a:ea typeface="微软雅黑" panose="020B0503020204020204" pitchFamily="34" charset="-122"/>
              </a:rPr>
              <a:t>Contributions</a:t>
            </a:r>
          </a:p>
        </p:txBody>
      </p:sp>
      <p:sp>
        <p:nvSpPr>
          <p:cNvPr id="5" name="文本框 4">
            <a:extLst>
              <a:ext uri="{FF2B5EF4-FFF2-40B4-BE49-F238E27FC236}">
                <a16:creationId xmlns:a16="http://schemas.microsoft.com/office/drawing/2014/main" id="{924A82EA-19C1-474C-994B-5F0BD78DDB64}"/>
              </a:ext>
            </a:extLst>
          </p:cNvPr>
          <p:cNvSpPr txBox="1"/>
          <p:nvPr/>
        </p:nvSpPr>
        <p:spPr>
          <a:xfrm>
            <a:off x="604156" y="1875749"/>
            <a:ext cx="5491844" cy="5016758"/>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a:t>we overturn end-to-end system, decompose the problem into 3 subproblem and propose our contour &amp; domain architecture</a:t>
            </a:r>
          </a:p>
          <a:p>
            <a:pPr marL="342900" indent="-342900">
              <a:buFont typeface="Wingdings" panose="05000000000000000000" pitchFamily="2" charset="2"/>
              <a:buChar char="ü"/>
            </a:pPr>
            <a:r>
              <a:rPr lang="en-US" altLang="zh-CN" sz="2000"/>
              <a:t>Instead of large pixel coverage, we extract contour to target object out</a:t>
            </a:r>
          </a:p>
          <a:p>
            <a:pPr marL="342900" indent="-342900">
              <a:buFont typeface="Wingdings" panose="05000000000000000000" pitchFamily="2" charset="2"/>
              <a:buChar char="p"/>
            </a:pPr>
            <a:r>
              <a:rPr lang="en-US" altLang="zh-CN" sz="2000"/>
              <a:t>We do not train for specific objects but for all kinds of categories, which is portable and universal</a:t>
            </a:r>
          </a:p>
          <a:p>
            <a:pPr marL="342900" indent="-342900">
              <a:buFont typeface="Wingdings" panose="05000000000000000000" pitchFamily="2" charset="2"/>
              <a:buChar char="p"/>
            </a:pPr>
            <a:r>
              <a:rPr lang="en-US" altLang="zh-CN" sz="2000"/>
              <a:t>We creatively design a</a:t>
            </a:r>
            <a:r>
              <a:rPr lang="en-US" altLang="zh-CN" sz="2000" b="0" i="0">
                <a:solidFill>
                  <a:srgbClr val="666666"/>
                </a:solidFill>
                <a:effectLst/>
                <a:latin typeface="Arial" panose="020B0604020202020204" pitchFamily="34" charset="0"/>
              </a:rPr>
              <a:t> </a:t>
            </a:r>
            <a:r>
              <a:rPr lang="en-US" altLang="zh-CN" sz="2000"/>
              <a:t>heuristic algorithm which can accurately and quickly fill the region</a:t>
            </a:r>
          </a:p>
          <a:p>
            <a:pPr marL="342900" indent="-342900">
              <a:buFont typeface="Wingdings" panose="05000000000000000000" pitchFamily="2" charset="2"/>
              <a:buChar char="p"/>
            </a:pPr>
            <a:r>
              <a:rPr lang="en-US" altLang="zh-CN" sz="2000"/>
              <a:t>We introduce the minimum cost flow algorithm which takes both image semantic and performance into consideration</a:t>
            </a:r>
          </a:p>
          <a:p>
            <a:pPr marL="285750" indent="-285750">
              <a:buFont typeface="Wingdings" panose="05000000000000000000" pitchFamily="2" charset="2"/>
              <a:buChar char="p"/>
            </a:pPr>
            <a:endParaRPr lang="en-US" altLang="zh-CN" sz="2000"/>
          </a:p>
          <a:p>
            <a:pPr marL="285750" indent="-285750">
              <a:buFont typeface="Wingdings" panose="05000000000000000000" pitchFamily="2" charset="2"/>
              <a:buChar char="p"/>
            </a:pPr>
            <a:endParaRPr lang="en-US" altLang="zh-CN" sz="2000"/>
          </a:p>
        </p:txBody>
      </p:sp>
      <p:sp>
        <p:nvSpPr>
          <p:cNvPr id="6" name="矩形: 圆角 5">
            <a:extLst>
              <a:ext uri="{FF2B5EF4-FFF2-40B4-BE49-F238E27FC236}">
                <a16:creationId xmlns:a16="http://schemas.microsoft.com/office/drawing/2014/main" id="{40AE501C-342B-41F9-9143-B47EED76AFFF}"/>
              </a:ext>
            </a:extLst>
          </p:cNvPr>
          <p:cNvSpPr/>
          <p:nvPr/>
        </p:nvSpPr>
        <p:spPr>
          <a:xfrm>
            <a:off x="6420129" y="1131647"/>
            <a:ext cx="5571846"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lang="zh-CN" altLang="en-US"/>
          </a:p>
        </p:txBody>
      </p:sp>
      <p:sp>
        <p:nvSpPr>
          <p:cNvPr id="26" name="矩形: 圆角 25">
            <a:extLst>
              <a:ext uri="{FF2B5EF4-FFF2-40B4-BE49-F238E27FC236}">
                <a16:creationId xmlns:a16="http://schemas.microsoft.com/office/drawing/2014/main" id="{66C1D350-F9B5-40BB-A5F4-AD32DFBE1F85}"/>
              </a:ext>
            </a:extLst>
          </p:cNvPr>
          <p:cNvSpPr/>
          <p:nvPr/>
        </p:nvSpPr>
        <p:spPr>
          <a:xfrm>
            <a:off x="328245" y="1676399"/>
            <a:ext cx="5814134" cy="468085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27" name="文本框 26">
            <a:extLst>
              <a:ext uri="{FF2B5EF4-FFF2-40B4-BE49-F238E27FC236}">
                <a16:creationId xmlns:a16="http://schemas.microsoft.com/office/drawing/2014/main" id="{E916EA27-2AD1-4574-B4B6-3B3AAD1B94A2}"/>
              </a:ext>
            </a:extLst>
          </p:cNvPr>
          <p:cNvSpPr txBox="1"/>
          <p:nvPr/>
        </p:nvSpPr>
        <p:spPr>
          <a:xfrm>
            <a:off x="475202" y="1875749"/>
            <a:ext cx="5491844" cy="5016758"/>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a:t>we overturn end-to-end system, decompose the problem into 3 subproblem and propose our contour &amp; domain architecture</a:t>
            </a:r>
          </a:p>
          <a:p>
            <a:pPr marL="342900" indent="-342900">
              <a:buFont typeface="Wingdings" panose="05000000000000000000" pitchFamily="2" charset="2"/>
              <a:buChar char="ü"/>
            </a:pPr>
            <a:r>
              <a:rPr lang="en-US" altLang="zh-CN" sz="2000"/>
              <a:t>Instead of large pixel coverage, we extract contour to target object out</a:t>
            </a:r>
          </a:p>
          <a:p>
            <a:pPr marL="342900" indent="-342900">
              <a:buFont typeface="Wingdings" panose="05000000000000000000" pitchFamily="2" charset="2"/>
              <a:buChar char="ü"/>
            </a:pPr>
            <a:r>
              <a:rPr lang="en-US" altLang="zh-CN" sz="2000"/>
              <a:t>We do not train for specific objects but for all kinds of categories, which is portable and universal</a:t>
            </a:r>
          </a:p>
          <a:p>
            <a:pPr marL="342900" indent="-342900">
              <a:buFont typeface="Wingdings" panose="05000000000000000000" pitchFamily="2" charset="2"/>
              <a:buChar char="ü"/>
            </a:pPr>
            <a:r>
              <a:rPr lang="en-US" altLang="zh-CN" sz="2000"/>
              <a:t>We creatively design a</a:t>
            </a:r>
            <a:r>
              <a:rPr lang="en-US" altLang="zh-CN" sz="2000" b="0" i="0">
                <a:solidFill>
                  <a:srgbClr val="666666"/>
                </a:solidFill>
                <a:effectLst/>
                <a:latin typeface="Arial" panose="020B0604020202020204" pitchFamily="34" charset="0"/>
              </a:rPr>
              <a:t> </a:t>
            </a:r>
            <a:r>
              <a:rPr lang="en-US" altLang="zh-CN" sz="2000"/>
              <a:t>heuristic algorithm which can accurately and quickly fill the region</a:t>
            </a:r>
          </a:p>
          <a:p>
            <a:pPr marL="342900" indent="-342900">
              <a:buFont typeface="Wingdings" panose="05000000000000000000" pitchFamily="2" charset="2"/>
              <a:buChar char="ü"/>
            </a:pPr>
            <a:r>
              <a:rPr lang="en-US" altLang="zh-CN" sz="2000"/>
              <a:t>We introduce the minimum cost flow algorithm which takes both image semantic and performance into consideration</a:t>
            </a:r>
          </a:p>
          <a:p>
            <a:pPr marL="285750" indent="-285750">
              <a:buFont typeface="Wingdings" panose="05000000000000000000" pitchFamily="2" charset="2"/>
              <a:buChar char="p"/>
            </a:pPr>
            <a:endParaRPr lang="en-US" altLang="zh-CN" sz="2000"/>
          </a:p>
          <a:p>
            <a:pPr marL="285750" indent="-285750">
              <a:buFont typeface="Wingdings" panose="05000000000000000000" pitchFamily="2" charset="2"/>
              <a:buChar char="p"/>
            </a:pPr>
            <a:endParaRPr lang="en-US" altLang="zh-CN" sz="2000"/>
          </a:p>
        </p:txBody>
      </p:sp>
      <p:pic>
        <p:nvPicPr>
          <p:cNvPr id="23" name="图片 22" descr="图示, 示意图&#10;&#10;描述已自动生成">
            <a:extLst>
              <a:ext uri="{FF2B5EF4-FFF2-40B4-BE49-F238E27FC236}">
                <a16:creationId xmlns:a16="http://schemas.microsoft.com/office/drawing/2014/main" id="{A1049AD6-4B72-4ED0-8CA9-BF4180569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366" y="1494372"/>
            <a:ext cx="3445779" cy="3955407"/>
          </a:xfrm>
          <a:prstGeom prst="rect">
            <a:avLst/>
          </a:prstGeom>
        </p:spPr>
      </p:pic>
      <p:sp>
        <p:nvSpPr>
          <p:cNvPr id="2" name="文本框 1">
            <a:extLst>
              <a:ext uri="{FF2B5EF4-FFF2-40B4-BE49-F238E27FC236}">
                <a16:creationId xmlns:a16="http://schemas.microsoft.com/office/drawing/2014/main" id="{6C12F372-0EB8-443D-8425-909A0AEDAEAF}"/>
              </a:ext>
            </a:extLst>
          </p:cNvPr>
          <p:cNvSpPr txBox="1"/>
          <p:nvPr/>
        </p:nvSpPr>
        <p:spPr>
          <a:xfrm>
            <a:off x="9893926" y="1832974"/>
            <a:ext cx="2126067" cy="1200329"/>
          </a:xfrm>
          <a:prstGeom prst="rect">
            <a:avLst/>
          </a:prstGeom>
          <a:noFill/>
        </p:spPr>
        <p:txBody>
          <a:bodyPr wrap="square" rtlCol="0">
            <a:spAutoFit/>
          </a:bodyPr>
          <a:lstStyle/>
          <a:p>
            <a:r>
              <a:rPr lang="en-US" altLang="zh-CN" b="1">
                <a:solidFill>
                  <a:srgbClr val="FF0000"/>
                </a:solidFill>
              </a:rPr>
              <a:t>Forumlate to be an Minimum-Cost Flow Problem</a:t>
            </a:r>
            <a:endParaRPr lang="en-US" altLang="zh-CN" b="1" i="0">
              <a:solidFill>
                <a:srgbClr val="FF0000"/>
              </a:solidFill>
              <a:effectLst/>
              <a:latin typeface="Arial" panose="020B0604020202020204" pitchFamily="34" charset="0"/>
            </a:endParaRPr>
          </a:p>
          <a:p>
            <a:endParaRPr lang="zh-CN" altLang="en-US"/>
          </a:p>
        </p:txBody>
      </p:sp>
      <p:sp>
        <p:nvSpPr>
          <p:cNvPr id="28" name="文本框 27">
            <a:extLst>
              <a:ext uri="{FF2B5EF4-FFF2-40B4-BE49-F238E27FC236}">
                <a16:creationId xmlns:a16="http://schemas.microsoft.com/office/drawing/2014/main" id="{ADDD37B9-2873-4B44-951D-7A7C871CE403}"/>
              </a:ext>
            </a:extLst>
          </p:cNvPr>
          <p:cNvSpPr txBox="1"/>
          <p:nvPr/>
        </p:nvSpPr>
        <p:spPr>
          <a:xfrm>
            <a:off x="9809037" y="3585305"/>
            <a:ext cx="2172446" cy="923330"/>
          </a:xfrm>
          <a:prstGeom prst="rect">
            <a:avLst/>
          </a:prstGeom>
          <a:noFill/>
        </p:spPr>
        <p:txBody>
          <a:bodyPr wrap="square" rtlCol="0">
            <a:spAutoFit/>
          </a:bodyPr>
          <a:lstStyle/>
          <a:p>
            <a:r>
              <a:rPr lang="en-US" altLang="zh-CN" b="1">
                <a:solidFill>
                  <a:srgbClr val="FF0000"/>
                </a:solidFill>
              </a:rPr>
              <a:t>Consider both Pixel Relationship and Perfomance</a:t>
            </a:r>
            <a:endParaRPr lang="en-US" altLang="zh-CN" b="1" i="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561622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AD5DDE4-8AFB-4249-962F-51C3AB672AE8}"/>
              </a:ext>
            </a:extLst>
          </p:cNvPr>
          <p:cNvSpPr>
            <a:spLocks noGrp="1"/>
          </p:cNvSpPr>
          <p:nvPr>
            <p:ph type="body" sz="quarter" idx="11"/>
          </p:nvPr>
        </p:nvSpPr>
        <p:spPr/>
        <p:txBody>
          <a:bodyPr lIns="91440" tIns="45720" rIns="91440" bIns="45720" anchor="ctr"/>
          <a:lstStyle/>
          <a:p>
            <a:r>
              <a:rPr lang="en-US" altLang="zh-CN">
                <a:ea typeface="+mn-lt"/>
                <a:cs typeface="+mn-lt"/>
              </a:rPr>
              <a:t>Summery</a:t>
            </a:r>
            <a:endParaRPr lang="zh-CN" b="0">
              <a:ea typeface="+mn-lt"/>
              <a:cs typeface="+mn-lt"/>
            </a:endParaRPr>
          </a:p>
        </p:txBody>
      </p:sp>
      <p:sp>
        <p:nvSpPr>
          <p:cNvPr id="8" name="文本框 7">
            <a:extLst>
              <a:ext uri="{FF2B5EF4-FFF2-40B4-BE49-F238E27FC236}">
                <a16:creationId xmlns:a16="http://schemas.microsoft.com/office/drawing/2014/main" id="{36526E59-D2D2-4789-80BE-7A2B696D2D6A}"/>
              </a:ext>
            </a:extLst>
          </p:cNvPr>
          <p:cNvSpPr txBox="1"/>
          <p:nvPr/>
        </p:nvSpPr>
        <p:spPr>
          <a:xfrm>
            <a:off x="581025" y="836686"/>
            <a:ext cx="6075358" cy="743986"/>
          </a:xfrm>
          <a:prstGeom prst="rect">
            <a:avLst/>
          </a:prstGeom>
          <a:noFill/>
        </p:spPr>
        <p:txBody>
          <a:bodyPr wrap="square" lIns="91440" tIns="45720" rIns="91440" bIns="45720" anchor="t">
            <a:spAutoFit/>
          </a:bodyPr>
          <a:lstStyle/>
          <a:p>
            <a:pPr>
              <a:lnSpc>
                <a:spcPct val="150000"/>
              </a:lnSpc>
            </a:pPr>
            <a:r>
              <a:rPr lang="en-US" altLang="zh-CN" sz="3200" b="1" kern="0">
                <a:solidFill>
                  <a:schemeClr val="accent1"/>
                </a:solidFill>
                <a:latin typeface="微软雅黑" panose="020B0503020204020204" pitchFamily="34" charset="-122"/>
                <a:ea typeface="微软雅黑" panose="020B0503020204020204" pitchFamily="34" charset="-122"/>
              </a:rPr>
              <a:t>Reference</a:t>
            </a:r>
          </a:p>
        </p:txBody>
      </p:sp>
      <p:sp>
        <p:nvSpPr>
          <p:cNvPr id="9" name="矩形: 圆角 8">
            <a:extLst>
              <a:ext uri="{FF2B5EF4-FFF2-40B4-BE49-F238E27FC236}">
                <a16:creationId xmlns:a16="http://schemas.microsoft.com/office/drawing/2014/main" id="{D66C31BB-1181-4BDE-90E5-B0BE22C37972}"/>
              </a:ext>
            </a:extLst>
          </p:cNvPr>
          <p:cNvSpPr/>
          <p:nvPr/>
        </p:nvSpPr>
        <p:spPr>
          <a:xfrm>
            <a:off x="457199" y="1676399"/>
            <a:ext cx="11157857" cy="452845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5" name="文本框 4">
            <a:extLst>
              <a:ext uri="{FF2B5EF4-FFF2-40B4-BE49-F238E27FC236}">
                <a16:creationId xmlns:a16="http://schemas.microsoft.com/office/drawing/2014/main" id="{924A82EA-19C1-474C-994B-5F0BD78DDB64}"/>
              </a:ext>
            </a:extLst>
          </p:cNvPr>
          <p:cNvSpPr txBox="1"/>
          <p:nvPr/>
        </p:nvSpPr>
        <p:spPr>
          <a:xfrm>
            <a:off x="655864" y="1803651"/>
            <a:ext cx="10831286" cy="4401205"/>
          </a:xfrm>
          <a:prstGeom prst="rect">
            <a:avLst/>
          </a:prstGeom>
          <a:noFill/>
        </p:spPr>
        <p:txBody>
          <a:bodyPr wrap="square" rtlCol="0">
            <a:spAutoFit/>
          </a:bodyPr>
          <a:lstStyle/>
          <a:p>
            <a:r>
              <a:rPr lang="en-US" altLang="zh-CN" sz="2000"/>
              <a:t>[1] D.Pathak, P.Krhenbhl, J.Donahue, T.Darrell, and A.A.Efros, “Context encoders: Feature learning by inpainting,” IEEE Conference on Computer Vision and Pattern Recognition (CVPR), 2016.</a:t>
            </a:r>
          </a:p>
          <a:p>
            <a:r>
              <a:rPr lang="en-US" altLang="zh-CN" sz="2000"/>
              <a:t>[2] J. Xie, L. Xu, and E. Chen, “Image denoising and inpainting with deep neural networks,” Advances in neural information processing systems, 2012.</a:t>
            </a:r>
          </a:p>
          <a:p>
            <a:r>
              <a:rPr lang="en-US" altLang="zh-CN" sz="2000"/>
              <a:t>[3] M. Bertalmio, A. L. Bertozzi, and G. Sapiro, “Navier-stokes, fluid dynamics, and image and video inpainting,” Proceedings of the 2001 IEEE Computer Society Conference on Computer Vision and Pattern Recognition. CVPR 2001.</a:t>
            </a:r>
          </a:p>
          <a:p>
            <a:r>
              <a:rPr lang="en-US" altLang="zh-CN" sz="2000"/>
              <a:t>[4] A. Telea, “An image inpainting technique based on the fast marching method,” J. Graphics, GPU, &amp; Game Tools, 2004.</a:t>
            </a:r>
          </a:p>
          <a:p>
            <a:r>
              <a:rPr lang="en-US" altLang="zh-CN" sz="2000"/>
              <a:t>[5] P. O. Pinheiro, R. Collobert, and P. Dollár, “Learning to segment object candidates,” NIPS, 2015.</a:t>
            </a:r>
          </a:p>
          <a:p>
            <a:r>
              <a:rPr lang="en-US" altLang="zh-CN" sz="2000"/>
              <a:t>[6] A. Shai and A. Shamir, “Seam carving for content-aware image resizing,” ACM SIGGRAPH, 2007.</a:t>
            </a:r>
          </a:p>
        </p:txBody>
      </p:sp>
    </p:spTree>
    <p:extLst>
      <p:ext uri="{BB962C8B-B14F-4D97-AF65-F5344CB8AC3E}">
        <p14:creationId xmlns:p14="http://schemas.microsoft.com/office/powerpoint/2010/main" val="1197987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a:xfrm>
            <a:off x="2952570" y="2343147"/>
            <a:ext cx="6286859" cy="598488"/>
          </a:xfrm>
        </p:spPr>
        <p:txBody>
          <a:bodyPr/>
          <a:lstStyle/>
          <a:p>
            <a:r>
              <a:rPr lang="en-US" altLang="zh-CN" sz="4800"/>
              <a:t>Many Thanks!</a:t>
            </a:r>
            <a:endParaRPr lang="zh-CN" altLang="en-US" sz="4800" dirty="0"/>
          </a:p>
        </p:txBody>
      </p:sp>
    </p:spTree>
    <p:extLst>
      <p:ext uri="{BB962C8B-B14F-4D97-AF65-F5344CB8AC3E}">
        <p14:creationId xmlns:p14="http://schemas.microsoft.com/office/powerpoint/2010/main" val="384195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Introduction</a:t>
            </a:r>
            <a:endParaRPr lang="zh-CN" altLang="en-US"/>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4</a:t>
            </a:fld>
            <a:endParaRPr lang="zh-CN" altLang="en-US"/>
          </a:p>
        </p:txBody>
      </p:sp>
      <p:sp>
        <p:nvSpPr>
          <p:cNvPr id="4" name="文本框 3">
            <a:extLst>
              <a:ext uri="{FF2B5EF4-FFF2-40B4-BE49-F238E27FC236}">
                <a16:creationId xmlns:a16="http://schemas.microsoft.com/office/drawing/2014/main" id="{7DE65E13-6310-45C5-9E7B-EDF267C3BF6F}"/>
              </a:ext>
            </a:extLst>
          </p:cNvPr>
          <p:cNvSpPr txBox="1"/>
          <p:nvPr/>
        </p:nvSpPr>
        <p:spPr>
          <a:xfrm>
            <a:off x="495300" y="902212"/>
            <a:ext cx="5984331" cy="584775"/>
          </a:xfrm>
          <a:prstGeom prst="rect">
            <a:avLst/>
          </a:prstGeom>
          <a:noFill/>
        </p:spPr>
        <p:txBody>
          <a:bodyPr wrap="none" rtlCol="0">
            <a:spAutoFit/>
          </a:bodyPr>
          <a:lstStyle/>
          <a:p>
            <a:r>
              <a:rPr lang="en-US" sz="3200" b="1" kern="0">
                <a:solidFill>
                  <a:schemeClr val="accent1"/>
                </a:solidFill>
                <a:latin typeface="微软雅黑" panose="020B0503020204020204" pitchFamily="34" charset="-122"/>
                <a:ea typeface="微软雅黑" panose="020B0503020204020204" pitchFamily="34" charset="-122"/>
              </a:rPr>
              <a:t>Background and Motivation</a:t>
            </a:r>
          </a:p>
        </p:txBody>
      </p:sp>
      <p:sp>
        <p:nvSpPr>
          <p:cNvPr id="6" name="矩形: 圆角 5">
            <a:extLst>
              <a:ext uri="{FF2B5EF4-FFF2-40B4-BE49-F238E27FC236}">
                <a16:creationId xmlns:a16="http://schemas.microsoft.com/office/drawing/2014/main" id="{A39BFD31-1752-431E-A810-FFEC1E9107D9}"/>
              </a:ext>
            </a:extLst>
          </p:cNvPr>
          <p:cNvSpPr/>
          <p:nvPr/>
        </p:nvSpPr>
        <p:spPr>
          <a:xfrm>
            <a:off x="304801" y="1549683"/>
            <a:ext cx="11582400" cy="496541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grpSp>
        <p:nvGrpSpPr>
          <p:cNvPr id="20" name="组合 19">
            <a:extLst>
              <a:ext uri="{FF2B5EF4-FFF2-40B4-BE49-F238E27FC236}">
                <a16:creationId xmlns:a16="http://schemas.microsoft.com/office/drawing/2014/main" id="{364721EF-5319-4EC5-AED6-AD09673BE520}"/>
              </a:ext>
            </a:extLst>
          </p:cNvPr>
          <p:cNvGrpSpPr/>
          <p:nvPr/>
        </p:nvGrpSpPr>
        <p:grpSpPr>
          <a:xfrm>
            <a:off x="6630577" y="2024744"/>
            <a:ext cx="4695825" cy="2703759"/>
            <a:chOff x="6591300" y="1809750"/>
            <a:chExt cx="4695825" cy="2703759"/>
          </a:xfrm>
        </p:grpSpPr>
        <p:sp>
          <p:nvSpPr>
            <p:cNvPr id="18" name="矩形: 圆角 17">
              <a:extLst>
                <a:ext uri="{FF2B5EF4-FFF2-40B4-BE49-F238E27FC236}">
                  <a16:creationId xmlns:a16="http://schemas.microsoft.com/office/drawing/2014/main" id="{01C26814-8718-418A-8D2F-E13857A20FB8}"/>
                </a:ext>
              </a:extLst>
            </p:cNvPr>
            <p:cNvSpPr/>
            <p:nvPr/>
          </p:nvSpPr>
          <p:spPr>
            <a:xfrm>
              <a:off x="6591300" y="1809750"/>
              <a:ext cx="4695825" cy="251460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109A7FF-1475-478D-8C15-223E3926DE88}"/>
                </a:ext>
              </a:extLst>
            </p:cNvPr>
            <p:cNvSpPr txBox="1"/>
            <p:nvPr/>
          </p:nvSpPr>
          <p:spPr>
            <a:xfrm>
              <a:off x="6771498" y="1897408"/>
              <a:ext cx="4410852" cy="2616101"/>
            </a:xfrm>
            <a:prstGeom prst="rect">
              <a:avLst/>
            </a:prstGeom>
            <a:noFill/>
          </p:spPr>
          <p:txBody>
            <a:bodyPr wrap="square" rtlCol="0">
              <a:spAutoFit/>
            </a:bodyPr>
            <a:lstStyle/>
            <a:p>
              <a:r>
                <a:rPr lang="en-US" altLang="zh-CN" sz="2000" b="1"/>
                <a:t>Our Motivation:</a:t>
              </a:r>
            </a:p>
            <a:p>
              <a:endParaRPr lang="en-US" altLang="zh-CN"/>
            </a:p>
            <a:p>
              <a:pPr marL="285750" indent="-285750">
                <a:buFont typeface="Wingdings" panose="05000000000000000000" pitchFamily="2" charset="2"/>
                <a:buChar char="p"/>
              </a:pPr>
              <a:r>
                <a:rPr lang="en-US" altLang="zh-CN"/>
                <a:t>The rising demand of taking nice photos</a:t>
              </a:r>
            </a:p>
            <a:p>
              <a:pPr marL="285750" indent="-285750">
                <a:buFont typeface="Wingdings" panose="05000000000000000000" pitchFamily="2" charset="2"/>
                <a:buChar char="p"/>
              </a:pPr>
              <a:r>
                <a:rPr lang="en-US" altLang="zh-CN"/>
                <a:t>Some unwanted objects destroy the scenery</a:t>
              </a:r>
            </a:p>
            <a:p>
              <a:pPr marL="285750" indent="-285750">
                <a:buFont typeface="Wingdings" panose="05000000000000000000" pitchFamily="2" charset="2"/>
                <a:buChar char="p"/>
              </a:pPr>
              <a:r>
                <a:rPr lang="en-US" altLang="zh-CN"/>
                <a:t>Not everyone is proficient in Photoshop</a:t>
              </a:r>
            </a:p>
            <a:p>
              <a:pPr marL="285750" indent="-285750">
                <a:buFont typeface="Wingdings" panose="05000000000000000000" pitchFamily="2" charset="2"/>
                <a:buChar char="p"/>
              </a:pPr>
              <a:endParaRPr lang="en-US" altLang="zh-CN"/>
            </a:p>
          </p:txBody>
        </p:sp>
      </p:grpSp>
      <p:sp>
        <p:nvSpPr>
          <p:cNvPr id="21" name="文本框 20">
            <a:extLst>
              <a:ext uri="{FF2B5EF4-FFF2-40B4-BE49-F238E27FC236}">
                <a16:creationId xmlns:a16="http://schemas.microsoft.com/office/drawing/2014/main" id="{7E816227-8130-483A-8F9F-69EAA73ABE8D}"/>
              </a:ext>
            </a:extLst>
          </p:cNvPr>
          <p:cNvSpPr txBox="1"/>
          <p:nvPr/>
        </p:nvSpPr>
        <p:spPr>
          <a:xfrm>
            <a:off x="6630577" y="5037710"/>
            <a:ext cx="4906492" cy="830997"/>
          </a:xfrm>
          <a:prstGeom prst="rect">
            <a:avLst/>
          </a:prstGeom>
          <a:noFill/>
          <a:ln w="38100">
            <a:solidFill>
              <a:schemeClr val="accent1">
                <a:lumMod val="60000"/>
                <a:lumOff val="40000"/>
              </a:schemeClr>
            </a:solidFill>
          </a:ln>
        </p:spPr>
        <p:txBody>
          <a:bodyPr wrap="square" rtlCol="0">
            <a:spAutoFit/>
          </a:bodyPr>
          <a:lstStyle/>
          <a:p>
            <a:r>
              <a:rPr lang="en-US" sz="2400" kern="0">
                <a:solidFill>
                  <a:schemeClr val="accent1"/>
                </a:solidFill>
                <a:latin typeface="微软雅黑" panose="020B0503020204020204" pitchFamily="34" charset="-122"/>
                <a:ea typeface="微软雅黑" panose="020B0503020204020204" pitchFamily="34" charset="-122"/>
              </a:rPr>
              <a:t>     Base on these: We proposed our</a:t>
            </a:r>
            <a:r>
              <a:rPr lang="en-US" sz="2400" b="1" kern="0">
                <a:solidFill>
                  <a:schemeClr val="accent1"/>
                </a:solidFill>
                <a:latin typeface="微软雅黑" panose="020B0503020204020204" pitchFamily="34" charset="-122"/>
                <a:ea typeface="微软雅黑" panose="020B0503020204020204" pitchFamily="34" charset="-122"/>
              </a:rPr>
              <a:t> Object Removal System</a:t>
            </a:r>
          </a:p>
        </p:txBody>
      </p:sp>
      <p:grpSp>
        <p:nvGrpSpPr>
          <p:cNvPr id="24" name="组合 23">
            <a:extLst>
              <a:ext uri="{FF2B5EF4-FFF2-40B4-BE49-F238E27FC236}">
                <a16:creationId xmlns:a16="http://schemas.microsoft.com/office/drawing/2014/main" id="{229BD26E-5D62-49F7-9D1E-F6B111582BC9}"/>
              </a:ext>
            </a:extLst>
          </p:cNvPr>
          <p:cNvGrpSpPr/>
          <p:nvPr/>
        </p:nvGrpSpPr>
        <p:grpSpPr>
          <a:xfrm>
            <a:off x="495300" y="1798779"/>
            <a:ext cx="5600700" cy="4467225"/>
            <a:chOff x="495300" y="1798779"/>
            <a:chExt cx="5600700" cy="4467225"/>
          </a:xfrm>
        </p:grpSpPr>
        <p:grpSp>
          <p:nvGrpSpPr>
            <p:cNvPr id="22" name="组合 21">
              <a:extLst>
                <a:ext uri="{FF2B5EF4-FFF2-40B4-BE49-F238E27FC236}">
                  <a16:creationId xmlns:a16="http://schemas.microsoft.com/office/drawing/2014/main" id="{F28FC038-4BDA-4355-9F2C-D8BCFD37A287}"/>
                </a:ext>
              </a:extLst>
            </p:cNvPr>
            <p:cNvGrpSpPr/>
            <p:nvPr/>
          </p:nvGrpSpPr>
          <p:grpSpPr>
            <a:xfrm>
              <a:off x="495300" y="1798779"/>
              <a:ext cx="5600700" cy="4467225"/>
              <a:chOff x="495300" y="1809750"/>
              <a:chExt cx="5600700" cy="4467225"/>
            </a:xfrm>
          </p:grpSpPr>
          <p:pic>
            <p:nvPicPr>
              <p:cNvPr id="12" name="图片 11">
                <a:extLst>
                  <a:ext uri="{FF2B5EF4-FFF2-40B4-BE49-F238E27FC236}">
                    <a16:creationId xmlns:a16="http://schemas.microsoft.com/office/drawing/2014/main" id="{ADB1A619-9640-4580-B39B-C49D60C6E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27" y="2222211"/>
                <a:ext cx="2476797" cy="3591356"/>
              </a:xfrm>
              <a:prstGeom prst="rect">
                <a:avLst/>
              </a:prstGeom>
            </p:spPr>
          </p:pic>
          <p:pic>
            <p:nvPicPr>
              <p:cNvPr id="14" name="图片 13">
                <a:extLst>
                  <a:ext uri="{FF2B5EF4-FFF2-40B4-BE49-F238E27FC236}">
                    <a16:creationId xmlns:a16="http://schemas.microsoft.com/office/drawing/2014/main" id="{6CC71E40-1241-46B9-85E8-5EEFE0E91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790" y="2213578"/>
                <a:ext cx="2445291" cy="3591356"/>
              </a:xfrm>
              <a:prstGeom prst="rect">
                <a:avLst/>
              </a:prstGeom>
            </p:spPr>
          </p:pic>
          <p:sp>
            <p:nvSpPr>
              <p:cNvPr id="17" name="矩形 16">
                <a:extLst>
                  <a:ext uri="{FF2B5EF4-FFF2-40B4-BE49-F238E27FC236}">
                    <a16:creationId xmlns:a16="http://schemas.microsoft.com/office/drawing/2014/main" id="{EBCD5E9F-A6C1-4421-8DDB-DF43B43EC288}"/>
                  </a:ext>
                </a:extLst>
              </p:cNvPr>
              <p:cNvSpPr/>
              <p:nvPr/>
            </p:nvSpPr>
            <p:spPr>
              <a:xfrm>
                <a:off x="495300" y="1809750"/>
                <a:ext cx="5600700" cy="4467225"/>
              </a:xfrm>
              <a:custGeom>
                <a:avLst/>
                <a:gdLst>
                  <a:gd name="connsiteX0" fmla="*/ 0 w 5600700"/>
                  <a:gd name="connsiteY0" fmla="*/ 0 h 4467225"/>
                  <a:gd name="connsiteX1" fmla="*/ 392049 w 5600700"/>
                  <a:gd name="connsiteY1" fmla="*/ 0 h 4467225"/>
                  <a:gd name="connsiteX2" fmla="*/ 1008126 w 5600700"/>
                  <a:gd name="connsiteY2" fmla="*/ 0 h 4467225"/>
                  <a:gd name="connsiteX3" fmla="*/ 1512189 w 5600700"/>
                  <a:gd name="connsiteY3" fmla="*/ 0 h 4467225"/>
                  <a:gd name="connsiteX4" fmla="*/ 2016252 w 5600700"/>
                  <a:gd name="connsiteY4" fmla="*/ 0 h 4467225"/>
                  <a:gd name="connsiteX5" fmla="*/ 2464308 w 5600700"/>
                  <a:gd name="connsiteY5" fmla="*/ 0 h 4467225"/>
                  <a:gd name="connsiteX6" fmla="*/ 3080385 w 5600700"/>
                  <a:gd name="connsiteY6" fmla="*/ 0 h 4467225"/>
                  <a:gd name="connsiteX7" fmla="*/ 3528441 w 5600700"/>
                  <a:gd name="connsiteY7" fmla="*/ 0 h 4467225"/>
                  <a:gd name="connsiteX8" fmla="*/ 4200525 w 5600700"/>
                  <a:gd name="connsiteY8" fmla="*/ 0 h 4467225"/>
                  <a:gd name="connsiteX9" fmla="*/ 4872609 w 5600700"/>
                  <a:gd name="connsiteY9" fmla="*/ 0 h 4467225"/>
                  <a:gd name="connsiteX10" fmla="*/ 5600700 w 5600700"/>
                  <a:gd name="connsiteY10" fmla="*/ 0 h 4467225"/>
                  <a:gd name="connsiteX11" fmla="*/ 5600700 w 5600700"/>
                  <a:gd name="connsiteY11" fmla="*/ 558403 h 4467225"/>
                  <a:gd name="connsiteX12" fmla="*/ 5600700 w 5600700"/>
                  <a:gd name="connsiteY12" fmla="*/ 1027462 h 4467225"/>
                  <a:gd name="connsiteX13" fmla="*/ 5600700 w 5600700"/>
                  <a:gd name="connsiteY13" fmla="*/ 1585865 h 4467225"/>
                  <a:gd name="connsiteX14" fmla="*/ 5600700 w 5600700"/>
                  <a:gd name="connsiteY14" fmla="*/ 2188940 h 4467225"/>
                  <a:gd name="connsiteX15" fmla="*/ 5600700 w 5600700"/>
                  <a:gd name="connsiteY15" fmla="*/ 2613327 h 4467225"/>
                  <a:gd name="connsiteX16" fmla="*/ 5600700 w 5600700"/>
                  <a:gd name="connsiteY16" fmla="*/ 3127058 h 4467225"/>
                  <a:gd name="connsiteX17" fmla="*/ 5600700 w 5600700"/>
                  <a:gd name="connsiteY17" fmla="*/ 3685461 h 4467225"/>
                  <a:gd name="connsiteX18" fmla="*/ 5600700 w 5600700"/>
                  <a:gd name="connsiteY18" fmla="*/ 4467225 h 4467225"/>
                  <a:gd name="connsiteX19" fmla="*/ 4984623 w 5600700"/>
                  <a:gd name="connsiteY19" fmla="*/ 4467225 h 4467225"/>
                  <a:gd name="connsiteX20" fmla="*/ 4480560 w 5600700"/>
                  <a:gd name="connsiteY20" fmla="*/ 4467225 h 4467225"/>
                  <a:gd name="connsiteX21" fmla="*/ 3976497 w 5600700"/>
                  <a:gd name="connsiteY21" fmla="*/ 4467225 h 4467225"/>
                  <a:gd name="connsiteX22" fmla="*/ 3528441 w 5600700"/>
                  <a:gd name="connsiteY22" fmla="*/ 4467225 h 4467225"/>
                  <a:gd name="connsiteX23" fmla="*/ 2968371 w 5600700"/>
                  <a:gd name="connsiteY23" fmla="*/ 4467225 h 4467225"/>
                  <a:gd name="connsiteX24" fmla="*/ 2520315 w 5600700"/>
                  <a:gd name="connsiteY24" fmla="*/ 4467225 h 4467225"/>
                  <a:gd name="connsiteX25" fmla="*/ 1960245 w 5600700"/>
                  <a:gd name="connsiteY25" fmla="*/ 4467225 h 4467225"/>
                  <a:gd name="connsiteX26" fmla="*/ 1344168 w 5600700"/>
                  <a:gd name="connsiteY26" fmla="*/ 4467225 h 4467225"/>
                  <a:gd name="connsiteX27" fmla="*/ 896112 w 5600700"/>
                  <a:gd name="connsiteY27" fmla="*/ 4467225 h 4467225"/>
                  <a:gd name="connsiteX28" fmla="*/ 0 w 5600700"/>
                  <a:gd name="connsiteY28" fmla="*/ 4467225 h 4467225"/>
                  <a:gd name="connsiteX29" fmla="*/ 0 w 5600700"/>
                  <a:gd name="connsiteY29" fmla="*/ 3908822 h 4467225"/>
                  <a:gd name="connsiteX30" fmla="*/ 0 w 5600700"/>
                  <a:gd name="connsiteY30" fmla="*/ 3305747 h 4467225"/>
                  <a:gd name="connsiteX31" fmla="*/ 0 w 5600700"/>
                  <a:gd name="connsiteY31" fmla="*/ 2702671 h 4467225"/>
                  <a:gd name="connsiteX32" fmla="*/ 0 w 5600700"/>
                  <a:gd name="connsiteY32" fmla="*/ 2233613 h 4467225"/>
                  <a:gd name="connsiteX33" fmla="*/ 0 w 5600700"/>
                  <a:gd name="connsiteY33" fmla="*/ 1585865 h 4467225"/>
                  <a:gd name="connsiteX34" fmla="*/ 0 w 5600700"/>
                  <a:gd name="connsiteY34" fmla="*/ 1116806 h 4467225"/>
                  <a:gd name="connsiteX35" fmla="*/ 0 w 5600700"/>
                  <a:gd name="connsiteY35" fmla="*/ 0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00700" h="4467225" extrusionOk="0">
                    <a:moveTo>
                      <a:pt x="0" y="0"/>
                    </a:moveTo>
                    <a:cubicBezTo>
                      <a:pt x="110451" y="-20942"/>
                      <a:pt x="301501" y="34132"/>
                      <a:pt x="392049" y="0"/>
                    </a:cubicBezTo>
                    <a:cubicBezTo>
                      <a:pt x="482597" y="-34132"/>
                      <a:pt x="848765" y="39301"/>
                      <a:pt x="1008126" y="0"/>
                    </a:cubicBezTo>
                    <a:cubicBezTo>
                      <a:pt x="1167487" y="-39301"/>
                      <a:pt x="1281690" y="41493"/>
                      <a:pt x="1512189" y="0"/>
                    </a:cubicBezTo>
                    <a:cubicBezTo>
                      <a:pt x="1742688" y="-41493"/>
                      <a:pt x="1783358" y="11932"/>
                      <a:pt x="2016252" y="0"/>
                    </a:cubicBezTo>
                    <a:cubicBezTo>
                      <a:pt x="2249146" y="-11932"/>
                      <a:pt x="2324501" y="21046"/>
                      <a:pt x="2464308" y="0"/>
                    </a:cubicBezTo>
                    <a:cubicBezTo>
                      <a:pt x="2604115" y="-21046"/>
                      <a:pt x="2896037" y="44025"/>
                      <a:pt x="3080385" y="0"/>
                    </a:cubicBezTo>
                    <a:cubicBezTo>
                      <a:pt x="3264733" y="-44025"/>
                      <a:pt x="3370716" y="10672"/>
                      <a:pt x="3528441" y="0"/>
                    </a:cubicBezTo>
                    <a:cubicBezTo>
                      <a:pt x="3686166" y="-10672"/>
                      <a:pt x="4054717" y="32487"/>
                      <a:pt x="4200525" y="0"/>
                    </a:cubicBezTo>
                    <a:cubicBezTo>
                      <a:pt x="4346333" y="-32487"/>
                      <a:pt x="4651526" y="71079"/>
                      <a:pt x="4872609" y="0"/>
                    </a:cubicBezTo>
                    <a:cubicBezTo>
                      <a:pt x="5093692" y="-71079"/>
                      <a:pt x="5283825" y="78520"/>
                      <a:pt x="5600700" y="0"/>
                    </a:cubicBezTo>
                    <a:cubicBezTo>
                      <a:pt x="5634803" y="192326"/>
                      <a:pt x="5582225" y="322702"/>
                      <a:pt x="5600700" y="558403"/>
                    </a:cubicBezTo>
                    <a:cubicBezTo>
                      <a:pt x="5619175" y="794104"/>
                      <a:pt x="5572807" y="918881"/>
                      <a:pt x="5600700" y="1027462"/>
                    </a:cubicBezTo>
                    <a:cubicBezTo>
                      <a:pt x="5628593" y="1136043"/>
                      <a:pt x="5585907" y="1433729"/>
                      <a:pt x="5600700" y="1585865"/>
                    </a:cubicBezTo>
                    <a:cubicBezTo>
                      <a:pt x="5615493" y="1738001"/>
                      <a:pt x="5533601" y="1959852"/>
                      <a:pt x="5600700" y="2188940"/>
                    </a:cubicBezTo>
                    <a:cubicBezTo>
                      <a:pt x="5667799" y="2418028"/>
                      <a:pt x="5562647" y="2430362"/>
                      <a:pt x="5600700" y="2613327"/>
                    </a:cubicBezTo>
                    <a:cubicBezTo>
                      <a:pt x="5638753" y="2796292"/>
                      <a:pt x="5550935" y="2941255"/>
                      <a:pt x="5600700" y="3127058"/>
                    </a:cubicBezTo>
                    <a:cubicBezTo>
                      <a:pt x="5650465" y="3312861"/>
                      <a:pt x="5575723" y="3513188"/>
                      <a:pt x="5600700" y="3685461"/>
                    </a:cubicBezTo>
                    <a:cubicBezTo>
                      <a:pt x="5625677" y="3857734"/>
                      <a:pt x="5567515" y="4081787"/>
                      <a:pt x="5600700" y="4467225"/>
                    </a:cubicBezTo>
                    <a:cubicBezTo>
                      <a:pt x="5473487" y="4523122"/>
                      <a:pt x="5227291" y="4395203"/>
                      <a:pt x="4984623" y="4467225"/>
                    </a:cubicBezTo>
                    <a:cubicBezTo>
                      <a:pt x="4741955" y="4539247"/>
                      <a:pt x="4603188" y="4419357"/>
                      <a:pt x="4480560" y="4467225"/>
                    </a:cubicBezTo>
                    <a:cubicBezTo>
                      <a:pt x="4357932" y="4515093"/>
                      <a:pt x="4201502" y="4461298"/>
                      <a:pt x="3976497" y="4467225"/>
                    </a:cubicBezTo>
                    <a:cubicBezTo>
                      <a:pt x="3751492" y="4473152"/>
                      <a:pt x="3650430" y="4446280"/>
                      <a:pt x="3528441" y="4467225"/>
                    </a:cubicBezTo>
                    <a:cubicBezTo>
                      <a:pt x="3406452" y="4488170"/>
                      <a:pt x="3152161" y="4465114"/>
                      <a:pt x="2968371" y="4467225"/>
                    </a:cubicBezTo>
                    <a:cubicBezTo>
                      <a:pt x="2784581" y="4469336"/>
                      <a:pt x="2657698" y="4435952"/>
                      <a:pt x="2520315" y="4467225"/>
                    </a:cubicBezTo>
                    <a:cubicBezTo>
                      <a:pt x="2382932" y="4498498"/>
                      <a:pt x="2186346" y="4456565"/>
                      <a:pt x="1960245" y="4467225"/>
                    </a:cubicBezTo>
                    <a:cubicBezTo>
                      <a:pt x="1734144" y="4477885"/>
                      <a:pt x="1487702" y="4430051"/>
                      <a:pt x="1344168" y="4467225"/>
                    </a:cubicBezTo>
                    <a:cubicBezTo>
                      <a:pt x="1200634" y="4504399"/>
                      <a:pt x="1107823" y="4422784"/>
                      <a:pt x="896112" y="4467225"/>
                    </a:cubicBezTo>
                    <a:cubicBezTo>
                      <a:pt x="684401" y="4511666"/>
                      <a:pt x="262850" y="4453889"/>
                      <a:pt x="0" y="4467225"/>
                    </a:cubicBezTo>
                    <a:cubicBezTo>
                      <a:pt x="-39773" y="4248278"/>
                      <a:pt x="44811" y="4074232"/>
                      <a:pt x="0" y="3908822"/>
                    </a:cubicBezTo>
                    <a:cubicBezTo>
                      <a:pt x="-44811" y="3743412"/>
                      <a:pt x="28584" y="3590049"/>
                      <a:pt x="0" y="3305747"/>
                    </a:cubicBezTo>
                    <a:cubicBezTo>
                      <a:pt x="-28584" y="3021446"/>
                      <a:pt x="53577" y="2853143"/>
                      <a:pt x="0" y="2702671"/>
                    </a:cubicBezTo>
                    <a:cubicBezTo>
                      <a:pt x="-53577" y="2552199"/>
                      <a:pt x="20013" y="2385102"/>
                      <a:pt x="0" y="2233613"/>
                    </a:cubicBezTo>
                    <a:cubicBezTo>
                      <a:pt x="-20013" y="2082124"/>
                      <a:pt x="43637" y="1735109"/>
                      <a:pt x="0" y="1585865"/>
                    </a:cubicBezTo>
                    <a:cubicBezTo>
                      <a:pt x="-43637" y="1436621"/>
                      <a:pt x="263" y="1263206"/>
                      <a:pt x="0" y="1116806"/>
                    </a:cubicBezTo>
                    <a:cubicBezTo>
                      <a:pt x="-263" y="970406"/>
                      <a:pt x="67869" y="234454"/>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89703316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BA0EAD3C-BCA3-47DB-8AE2-3FDEEFD6DFCE}"/>
                </a:ext>
              </a:extLst>
            </p:cNvPr>
            <p:cNvSpPr/>
            <p:nvPr/>
          </p:nvSpPr>
          <p:spPr>
            <a:xfrm>
              <a:off x="2305390" y="4795330"/>
              <a:ext cx="882434" cy="4847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1481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Introduction</a:t>
            </a:r>
            <a:endParaRPr lang="zh-CN" altLang="en-US"/>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5</a:t>
            </a:fld>
            <a:endParaRPr lang="zh-CN" altLang="en-US"/>
          </a:p>
        </p:txBody>
      </p:sp>
      <p:sp>
        <p:nvSpPr>
          <p:cNvPr id="4" name="文本框 3">
            <a:extLst>
              <a:ext uri="{FF2B5EF4-FFF2-40B4-BE49-F238E27FC236}">
                <a16:creationId xmlns:a16="http://schemas.microsoft.com/office/drawing/2014/main" id="{7DE65E13-6310-45C5-9E7B-EDF267C3BF6F}"/>
              </a:ext>
            </a:extLst>
          </p:cNvPr>
          <p:cNvSpPr txBox="1"/>
          <p:nvPr/>
        </p:nvSpPr>
        <p:spPr>
          <a:xfrm>
            <a:off x="495300" y="902212"/>
            <a:ext cx="7116051" cy="584775"/>
          </a:xfrm>
          <a:prstGeom prst="rect">
            <a:avLst/>
          </a:prstGeom>
          <a:noFill/>
        </p:spPr>
        <p:txBody>
          <a:bodyPr wrap="none" rtlCol="0">
            <a:spAutoFit/>
          </a:bodyPr>
          <a:lstStyle/>
          <a:p>
            <a:r>
              <a:rPr lang="en-US" sz="3200" b="1" kern="0">
                <a:solidFill>
                  <a:schemeClr val="accent1"/>
                </a:solidFill>
                <a:latin typeface="微软雅黑" panose="020B0503020204020204" pitchFamily="34" charset="-122"/>
                <a:ea typeface="微软雅黑" panose="020B0503020204020204" pitchFamily="34" charset="-122"/>
              </a:rPr>
              <a:t>Existing Work on Object Removal</a:t>
            </a:r>
          </a:p>
        </p:txBody>
      </p:sp>
      <p:sp>
        <p:nvSpPr>
          <p:cNvPr id="6" name="矩形: 圆角 5">
            <a:extLst>
              <a:ext uri="{FF2B5EF4-FFF2-40B4-BE49-F238E27FC236}">
                <a16:creationId xmlns:a16="http://schemas.microsoft.com/office/drawing/2014/main" id="{A39BFD31-1752-431E-A810-FFEC1E9107D9}"/>
              </a:ext>
            </a:extLst>
          </p:cNvPr>
          <p:cNvSpPr/>
          <p:nvPr/>
        </p:nvSpPr>
        <p:spPr>
          <a:xfrm>
            <a:off x="495300" y="1549683"/>
            <a:ext cx="5476874" cy="467966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5" name="矩形: 圆角 14">
            <a:extLst>
              <a:ext uri="{FF2B5EF4-FFF2-40B4-BE49-F238E27FC236}">
                <a16:creationId xmlns:a16="http://schemas.microsoft.com/office/drawing/2014/main" id="{270F10C6-4492-48D0-A14A-C5521661A5CC}"/>
              </a:ext>
            </a:extLst>
          </p:cNvPr>
          <p:cNvSpPr/>
          <p:nvPr/>
        </p:nvSpPr>
        <p:spPr>
          <a:xfrm>
            <a:off x="6296026" y="1549683"/>
            <a:ext cx="5476874" cy="44061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1" name="文本框 10">
            <a:extLst>
              <a:ext uri="{FF2B5EF4-FFF2-40B4-BE49-F238E27FC236}">
                <a16:creationId xmlns:a16="http://schemas.microsoft.com/office/drawing/2014/main" id="{F3D0CA33-A0DA-499D-BAE2-F6104E35CC8A}"/>
              </a:ext>
            </a:extLst>
          </p:cNvPr>
          <p:cNvSpPr txBox="1"/>
          <p:nvPr/>
        </p:nvSpPr>
        <p:spPr>
          <a:xfrm>
            <a:off x="942973" y="1944983"/>
            <a:ext cx="4581527" cy="1692771"/>
          </a:xfrm>
          <a:prstGeom prst="rect">
            <a:avLst/>
          </a:prstGeom>
          <a:noFill/>
          <a:ln w="38100">
            <a:solidFill>
              <a:srgbClr val="FF0000"/>
            </a:solidFill>
          </a:ln>
        </p:spPr>
        <p:txBody>
          <a:bodyPr wrap="square" rtlCol="0">
            <a:spAutoFit/>
          </a:bodyPr>
          <a:lstStyle/>
          <a:p>
            <a:r>
              <a:rPr lang="en-US" altLang="zh-CN" sz="2400"/>
              <a:t> Traditional Way</a:t>
            </a:r>
          </a:p>
          <a:p>
            <a:pPr marL="285750" indent="-285750">
              <a:buFont typeface="Wingdings" panose="05000000000000000000" pitchFamily="2" charset="2"/>
              <a:buChar char="p"/>
            </a:pPr>
            <a:r>
              <a:rPr lang="en-US" altLang="zh-CN" sz="2000"/>
              <a:t>“Navier-Stokes” equations for fluid dynamics</a:t>
            </a:r>
          </a:p>
          <a:p>
            <a:pPr marL="285750" indent="-285750">
              <a:buFont typeface="Wingdings" panose="05000000000000000000" pitchFamily="2" charset="2"/>
              <a:buChar char="p"/>
            </a:pPr>
            <a:r>
              <a:rPr lang="en-US" altLang="zh-CN" sz="2000"/>
              <a:t>Fast marching method for level set applications</a:t>
            </a:r>
            <a:endParaRPr lang="zh-CN" altLang="en-US" sz="2000"/>
          </a:p>
        </p:txBody>
      </p:sp>
      <p:sp>
        <p:nvSpPr>
          <p:cNvPr id="22" name="文本框 21">
            <a:extLst>
              <a:ext uri="{FF2B5EF4-FFF2-40B4-BE49-F238E27FC236}">
                <a16:creationId xmlns:a16="http://schemas.microsoft.com/office/drawing/2014/main" id="{07791C58-1A73-4EB3-B016-B28994D9D50C}"/>
              </a:ext>
            </a:extLst>
          </p:cNvPr>
          <p:cNvSpPr txBox="1"/>
          <p:nvPr/>
        </p:nvSpPr>
        <p:spPr>
          <a:xfrm>
            <a:off x="942973" y="4118779"/>
            <a:ext cx="4581527" cy="1692771"/>
          </a:xfrm>
          <a:prstGeom prst="rect">
            <a:avLst/>
          </a:prstGeom>
          <a:noFill/>
          <a:ln w="38100">
            <a:solidFill>
              <a:srgbClr val="FF0000"/>
            </a:solidFill>
          </a:ln>
        </p:spPr>
        <p:txBody>
          <a:bodyPr wrap="square" rtlCol="0">
            <a:spAutoFit/>
          </a:bodyPr>
          <a:lstStyle/>
          <a:p>
            <a:r>
              <a:rPr lang="en-US" altLang="zh-CN" sz="2400"/>
              <a:t> Modern Way</a:t>
            </a:r>
          </a:p>
          <a:p>
            <a:pPr marL="285750" indent="-285750">
              <a:buFont typeface="Wingdings" panose="05000000000000000000" pitchFamily="2" charset="2"/>
              <a:buChar char="p"/>
            </a:pPr>
            <a:r>
              <a:rPr lang="en-US" altLang="zh-CN" sz="2000"/>
              <a:t>Train CNN to generate an arbitrary missing segment based on its surroundings</a:t>
            </a:r>
          </a:p>
          <a:p>
            <a:pPr marL="285750" indent="-285750">
              <a:buFont typeface="Wingdings" panose="05000000000000000000" pitchFamily="2" charset="2"/>
              <a:buChar char="p"/>
            </a:pPr>
            <a:r>
              <a:rPr lang="en-US" altLang="zh-CN" sz="2000"/>
              <a:t>Denoising auto-encoders</a:t>
            </a:r>
            <a:endParaRPr lang="zh-CN" altLang="en-US" sz="2000"/>
          </a:p>
        </p:txBody>
      </p:sp>
      <p:grpSp>
        <p:nvGrpSpPr>
          <p:cNvPr id="29" name="组合 28">
            <a:extLst>
              <a:ext uri="{FF2B5EF4-FFF2-40B4-BE49-F238E27FC236}">
                <a16:creationId xmlns:a16="http://schemas.microsoft.com/office/drawing/2014/main" id="{308DC23C-598E-4666-85CF-1CCADA789E8B}"/>
              </a:ext>
            </a:extLst>
          </p:cNvPr>
          <p:cNvGrpSpPr/>
          <p:nvPr/>
        </p:nvGrpSpPr>
        <p:grpSpPr>
          <a:xfrm>
            <a:off x="6772275" y="1781176"/>
            <a:ext cx="4362450" cy="1709782"/>
            <a:chOff x="6772275" y="1781176"/>
            <a:chExt cx="4362450" cy="1709782"/>
          </a:xfrm>
        </p:grpSpPr>
        <p:sp>
          <p:nvSpPr>
            <p:cNvPr id="25" name="矩形: 圆角 24">
              <a:extLst>
                <a:ext uri="{FF2B5EF4-FFF2-40B4-BE49-F238E27FC236}">
                  <a16:creationId xmlns:a16="http://schemas.microsoft.com/office/drawing/2014/main" id="{92E9CCDD-569F-42EC-AD36-9F4282592D4C}"/>
                </a:ext>
              </a:extLst>
            </p:cNvPr>
            <p:cNvSpPr/>
            <p:nvPr/>
          </p:nvSpPr>
          <p:spPr>
            <a:xfrm>
              <a:off x="6772275" y="1781176"/>
              <a:ext cx="4362450" cy="1709782"/>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2941D33-E204-4659-B267-11F4598907FA}"/>
                </a:ext>
              </a:extLst>
            </p:cNvPr>
            <p:cNvSpPr txBox="1"/>
            <p:nvPr/>
          </p:nvSpPr>
          <p:spPr>
            <a:xfrm>
              <a:off x="6943030" y="1846930"/>
              <a:ext cx="4123449" cy="1538883"/>
            </a:xfrm>
            <a:prstGeom prst="rect">
              <a:avLst/>
            </a:prstGeom>
            <a:noFill/>
          </p:spPr>
          <p:txBody>
            <a:bodyPr wrap="square" rtlCol="0">
              <a:spAutoFit/>
            </a:bodyPr>
            <a:lstStyle/>
            <a:p>
              <a:r>
                <a:rPr lang="en-US" altLang="zh-CN" sz="2200" b="1"/>
                <a:t>Drawbacks</a:t>
              </a:r>
            </a:p>
            <a:p>
              <a:endParaRPr lang="en-US" altLang="zh-CN" sz="1200"/>
            </a:p>
            <a:p>
              <a:pPr marL="285750" indent="-285750">
                <a:buFont typeface="Wingdings" panose="05000000000000000000" pitchFamily="2" charset="2"/>
                <a:buChar char="u"/>
              </a:pPr>
              <a:r>
                <a:rPr lang="en-US" altLang="zh-CN"/>
                <a:t> </a:t>
              </a:r>
              <a:r>
                <a:rPr lang="en-US" altLang="zh-CN" sz="2000"/>
                <a:t>It crops larger region than necessary which impairs effect</a:t>
              </a:r>
            </a:p>
            <a:p>
              <a:pPr marL="285750" indent="-285750">
                <a:buFont typeface="Wingdings" panose="05000000000000000000" pitchFamily="2" charset="2"/>
                <a:buChar char="u"/>
              </a:pPr>
              <a:r>
                <a:rPr lang="en-US" altLang="zh-CN"/>
                <a:t> </a:t>
              </a:r>
              <a:r>
                <a:rPr lang="en-US" altLang="zh-CN" sz="2000"/>
                <a:t>The filled region is blurry</a:t>
              </a:r>
            </a:p>
          </p:txBody>
        </p:sp>
      </p:grpSp>
      <p:grpSp>
        <p:nvGrpSpPr>
          <p:cNvPr id="32" name="组合 31">
            <a:extLst>
              <a:ext uri="{FF2B5EF4-FFF2-40B4-BE49-F238E27FC236}">
                <a16:creationId xmlns:a16="http://schemas.microsoft.com/office/drawing/2014/main" id="{E7BAFB91-6455-4C59-9763-3F29A5D98EF4}"/>
              </a:ext>
            </a:extLst>
          </p:cNvPr>
          <p:cNvGrpSpPr/>
          <p:nvPr/>
        </p:nvGrpSpPr>
        <p:grpSpPr>
          <a:xfrm>
            <a:off x="6772275" y="3781425"/>
            <a:ext cx="4294204" cy="2030125"/>
            <a:chOff x="6772275" y="3781425"/>
            <a:chExt cx="4294204" cy="2030125"/>
          </a:xfrm>
        </p:grpSpPr>
        <p:grpSp>
          <p:nvGrpSpPr>
            <p:cNvPr id="28" name="组合 27">
              <a:extLst>
                <a:ext uri="{FF2B5EF4-FFF2-40B4-BE49-F238E27FC236}">
                  <a16:creationId xmlns:a16="http://schemas.microsoft.com/office/drawing/2014/main" id="{39CC1505-B1A4-4DBA-BA5A-AAD7B7E146FA}"/>
                </a:ext>
              </a:extLst>
            </p:cNvPr>
            <p:cNvGrpSpPr/>
            <p:nvPr/>
          </p:nvGrpSpPr>
          <p:grpSpPr>
            <a:xfrm>
              <a:off x="6772275" y="3781425"/>
              <a:ext cx="4294204" cy="2030125"/>
              <a:chOff x="6772275" y="3781425"/>
              <a:chExt cx="4294204" cy="2030125"/>
            </a:xfrm>
          </p:grpSpPr>
          <p:pic>
            <p:nvPicPr>
              <p:cNvPr id="16" name="图片 15" descr="山上的树林&#10;&#10;描述已自动生成">
                <a:extLst>
                  <a:ext uri="{FF2B5EF4-FFF2-40B4-BE49-F238E27FC236}">
                    <a16:creationId xmlns:a16="http://schemas.microsoft.com/office/drawing/2014/main" id="{62CD016C-45C7-45C7-8B79-A9C94C5EE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7732" y="3975903"/>
                <a:ext cx="1703128" cy="1674343"/>
              </a:xfrm>
              <a:prstGeom prst="rect">
                <a:avLst/>
              </a:prstGeom>
            </p:spPr>
          </p:pic>
          <p:pic>
            <p:nvPicPr>
              <p:cNvPr id="24" name="图片 23" descr="人走在山上&#10;&#10;描述已自动生成">
                <a:extLst>
                  <a:ext uri="{FF2B5EF4-FFF2-40B4-BE49-F238E27FC236}">
                    <a16:creationId xmlns:a16="http://schemas.microsoft.com/office/drawing/2014/main" id="{EE85F0B9-8EAA-4657-9257-411871126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253" y="3975903"/>
                <a:ext cx="1669627" cy="1674343"/>
              </a:xfrm>
              <a:prstGeom prst="rect">
                <a:avLst/>
              </a:prstGeom>
            </p:spPr>
          </p:pic>
          <p:sp>
            <p:nvSpPr>
              <p:cNvPr id="27" name="矩形 26">
                <a:extLst>
                  <a:ext uri="{FF2B5EF4-FFF2-40B4-BE49-F238E27FC236}">
                    <a16:creationId xmlns:a16="http://schemas.microsoft.com/office/drawing/2014/main" id="{71114761-6288-4C48-9E75-0D1B0993731C}"/>
                  </a:ext>
                </a:extLst>
              </p:cNvPr>
              <p:cNvSpPr/>
              <p:nvPr/>
            </p:nvSpPr>
            <p:spPr>
              <a:xfrm>
                <a:off x="6772275" y="3781425"/>
                <a:ext cx="4294204" cy="2030125"/>
              </a:xfrm>
              <a:custGeom>
                <a:avLst/>
                <a:gdLst>
                  <a:gd name="connsiteX0" fmla="*/ 0 w 4294204"/>
                  <a:gd name="connsiteY0" fmla="*/ 0 h 2030125"/>
                  <a:gd name="connsiteX1" fmla="*/ 407949 w 4294204"/>
                  <a:gd name="connsiteY1" fmla="*/ 0 h 2030125"/>
                  <a:gd name="connsiteX2" fmla="*/ 858841 w 4294204"/>
                  <a:gd name="connsiteY2" fmla="*/ 0 h 2030125"/>
                  <a:gd name="connsiteX3" fmla="*/ 1481500 w 4294204"/>
                  <a:gd name="connsiteY3" fmla="*/ 0 h 2030125"/>
                  <a:gd name="connsiteX4" fmla="*/ 2018276 w 4294204"/>
                  <a:gd name="connsiteY4" fmla="*/ 0 h 2030125"/>
                  <a:gd name="connsiteX5" fmla="*/ 2555051 w 4294204"/>
                  <a:gd name="connsiteY5" fmla="*/ 0 h 2030125"/>
                  <a:gd name="connsiteX6" fmla="*/ 3005943 w 4294204"/>
                  <a:gd name="connsiteY6" fmla="*/ 0 h 2030125"/>
                  <a:gd name="connsiteX7" fmla="*/ 3413892 w 4294204"/>
                  <a:gd name="connsiteY7" fmla="*/ 0 h 2030125"/>
                  <a:gd name="connsiteX8" fmla="*/ 4294204 w 4294204"/>
                  <a:gd name="connsiteY8" fmla="*/ 0 h 2030125"/>
                  <a:gd name="connsiteX9" fmla="*/ 4294204 w 4294204"/>
                  <a:gd name="connsiteY9" fmla="*/ 466929 h 2030125"/>
                  <a:gd name="connsiteX10" fmla="*/ 4294204 w 4294204"/>
                  <a:gd name="connsiteY10" fmla="*/ 974460 h 2030125"/>
                  <a:gd name="connsiteX11" fmla="*/ 4294204 w 4294204"/>
                  <a:gd name="connsiteY11" fmla="*/ 1522594 h 2030125"/>
                  <a:gd name="connsiteX12" fmla="*/ 4294204 w 4294204"/>
                  <a:gd name="connsiteY12" fmla="*/ 2030125 h 2030125"/>
                  <a:gd name="connsiteX13" fmla="*/ 3757429 w 4294204"/>
                  <a:gd name="connsiteY13" fmla="*/ 2030125 h 2030125"/>
                  <a:gd name="connsiteX14" fmla="*/ 3263595 w 4294204"/>
                  <a:gd name="connsiteY14" fmla="*/ 2030125 h 2030125"/>
                  <a:gd name="connsiteX15" fmla="*/ 2769762 w 4294204"/>
                  <a:gd name="connsiteY15" fmla="*/ 2030125 h 2030125"/>
                  <a:gd name="connsiteX16" fmla="*/ 2190044 w 4294204"/>
                  <a:gd name="connsiteY16" fmla="*/ 2030125 h 2030125"/>
                  <a:gd name="connsiteX17" fmla="*/ 1653269 w 4294204"/>
                  <a:gd name="connsiteY17" fmla="*/ 2030125 h 2030125"/>
                  <a:gd name="connsiteX18" fmla="*/ 1159435 w 4294204"/>
                  <a:gd name="connsiteY18" fmla="*/ 2030125 h 2030125"/>
                  <a:gd name="connsiteX19" fmla="*/ 665602 w 4294204"/>
                  <a:gd name="connsiteY19" fmla="*/ 2030125 h 2030125"/>
                  <a:gd name="connsiteX20" fmla="*/ 0 w 4294204"/>
                  <a:gd name="connsiteY20" fmla="*/ 2030125 h 2030125"/>
                  <a:gd name="connsiteX21" fmla="*/ 0 w 4294204"/>
                  <a:gd name="connsiteY21" fmla="*/ 1502293 h 2030125"/>
                  <a:gd name="connsiteX22" fmla="*/ 0 w 4294204"/>
                  <a:gd name="connsiteY22" fmla="*/ 1035364 h 2030125"/>
                  <a:gd name="connsiteX23" fmla="*/ 0 w 4294204"/>
                  <a:gd name="connsiteY23" fmla="*/ 548134 h 2030125"/>
                  <a:gd name="connsiteX24" fmla="*/ 0 w 4294204"/>
                  <a:gd name="connsiteY24" fmla="*/ 0 h 203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94204" h="2030125" extrusionOk="0">
                    <a:moveTo>
                      <a:pt x="0" y="0"/>
                    </a:moveTo>
                    <a:cubicBezTo>
                      <a:pt x="172357" y="-33506"/>
                      <a:pt x="268553" y="4676"/>
                      <a:pt x="407949" y="0"/>
                    </a:cubicBezTo>
                    <a:cubicBezTo>
                      <a:pt x="547345" y="-4676"/>
                      <a:pt x="716401" y="23774"/>
                      <a:pt x="858841" y="0"/>
                    </a:cubicBezTo>
                    <a:cubicBezTo>
                      <a:pt x="1001281" y="-23774"/>
                      <a:pt x="1198973" y="26895"/>
                      <a:pt x="1481500" y="0"/>
                    </a:cubicBezTo>
                    <a:cubicBezTo>
                      <a:pt x="1764027" y="-26895"/>
                      <a:pt x="1795863" y="34537"/>
                      <a:pt x="2018276" y="0"/>
                    </a:cubicBezTo>
                    <a:cubicBezTo>
                      <a:pt x="2240689" y="-34537"/>
                      <a:pt x="2373990" y="39516"/>
                      <a:pt x="2555051" y="0"/>
                    </a:cubicBezTo>
                    <a:cubicBezTo>
                      <a:pt x="2736112" y="-39516"/>
                      <a:pt x="2874171" y="52625"/>
                      <a:pt x="3005943" y="0"/>
                    </a:cubicBezTo>
                    <a:cubicBezTo>
                      <a:pt x="3137715" y="-52625"/>
                      <a:pt x="3295164" y="17219"/>
                      <a:pt x="3413892" y="0"/>
                    </a:cubicBezTo>
                    <a:cubicBezTo>
                      <a:pt x="3532620" y="-17219"/>
                      <a:pt x="4037661" y="101956"/>
                      <a:pt x="4294204" y="0"/>
                    </a:cubicBezTo>
                    <a:cubicBezTo>
                      <a:pt x="4298494" y="111434"/>
                      <a:pt x="4290739" y="326167"/>
                      <a:pt x="4294204" y="466929"/>
                    </a:cubicBezTo>
                    <a:cubicBezTo>
                      <a:pt x="4297669" y="607691"/>
                      <a:pt x="4277289" y="758408"/>
                      <a:pt x="4294204" y="974460"/>
                    </a:cubicBezTo>
                    <a:cubicBezTo>
                      <a:pt x="4311119" y="1190512"/>
                      <a:pt x="4262947" y="1332684"/>
                      <a:pt x="4294204" y="1522594"/>
                    </a:cubicBezTo>
                    <a:cubicBezTo>
                      <a:pt x="4325461" y="1712504"/>
                      <a:pt x="4280915" y="1794485"/>
                      <a:pt x="4294204" y="2030125"/>
                    </a:cubicBezTo>
                    <a:cubicBezTo>
                      <a:pt x="4074943" y="2074799"/>
                      <a:pt x="3919772" y="1981318"/>
                      <a:pt x="3757429" y="2030125"/>
                    </a:cubicBezTo>
                    <a:cubicBezTo>
                      <a:pt x="3595086" y="2078932"/>
                      <a:pt x="3495437" y="2016244"/>
                      <a:pt x="3263595" y="2030125"/>
                    </a:cubicBezTo>
                    <a:cubicBezTo>
                      <a:pt x="3031753" y="2044006"/>
                      <a:pt x="2943209" y="1996677"/>
                      <a:pt x="2769762" y="2030125"/>
                    </a:cubicBezTo>
                    <a:cubicBezTo>
                      <a:pt x="2596315" y="2063573"/>
                      <a:pt x="2306460" y="2011335"/>
                      <a:pt x="2190044" y="2030125"/>
                    </a:cubicBezTo>
                    <a:cubicBezTo>
                      <a:pt x="2073628" y="2048915"/>
                      <a:pt x="1790781" y="1981659"/>
                      <a:pt x="1653269" y="2030125"/>
                    </a:cubicBezTo>
                    <a:cubicBezTo>
                      <a:pt x="1515758" y="2078591"/>
                      <a:pt x="1360135" y="1992172"/>
                      <a:pt x="1159435" y="2030125"/>
                    </a:cubicBezTo>
                    <a:cubicBezTo>
                      <a:pt x="958735" y="2068078"/>
                      <a:pt x="856405" y="1971690"/>
                      <a:pt x="665602" y="2030125"/>
                    </a:cubicBezTo>
                    <a:cubicBezTo>
                      <a:pt x="474799" y="2088560"/>
                      <a:pt x="243381" y="2007018"/>
                      <a:pt x="0" y="2030125"/>
                    </a:cubicBezTo>
                    <a:cubicBezTo>
                      <a:pt x="-6047" y="1859145"/>
                      <a:pt x="12197" y="1765370"/>
                      <a:pt x="0" y="1502293"/>
                    </a:cubicBezTo>
                    <a:cubicBezTo>
                      <a:pt x="-12197" y="1239216"/>
                      <a:pt x="41384" y="1174770"/>
                      <a:pt x="0" y="1035364"/>
                    </a:cubicBezTo>
                    <a:cubicBezTo>
                      <a:pt x="-41384" y="895958"/>
                      <a:pt x="45731" y="683711"/>
                      <a:pt x="0" y="548134"/>
                    </a:cubicBezTo>
                    <a:cubicBezTo>
                      <a:pt x="-45731" y="412557"/>
                      <a:pt x="50364" y="236639"/>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65021699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a:extLst>
                <a:ext uri="{FF2B5EF4-FFF2-40B4-BE49-F238E27FC236}">
                  <a16:creationId xmlns:a16="http://schemas.microsoft.com/office/drawing/2014/main" id="{218CD766-0A23-401E-86AF-F4B18B7FDD0A}"/>
                </a:ext>
              </a:extLst>
            </p:cNvPr>
            <p:cNvSpPr/>
            <p:nvPr/>
          </p:nvSpPr>
          <p:spPr>
            <a:xfrm>
              <a:off x="9525000" y="4962525"/>
              <a:ext cx="257175"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pic>
        <p:nvPicPr>
          <p:cNvPr id="18" name="图片 17" descr="山上的树林&#10;&#10;描述已自动生成">
            <a:extLst>
              <a:ext uri="{FF2B5EF4-FFF2-40B4-BE49-F238E27FC236}">
                <a16:creationId xmlns:a16="http://schemas.microsoft.com/office/drawing/2014/main" id="{8F0E0352-DB93-4ECD-8FA4-03524F37F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2688" y="1549683"/>
            <a:ext cx="4476752" cy="4401090"/>
          </a:xfrm>
          <a:prstGeom prst="rect">
            <a:avLst/>
          </a:prstGeom>
        </p:spPr>
      </p:pic>
    </p:spTree>
    <p:extLst>
      <p:ext uri="{BB962C8B-B14F-4D97-AF65-F5344CB8AC3E}">
        <p14:creationId xmlns:p14="http://schemas.microsoft.com/office/powerpoint/2010/main" val="24174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17 -0.00995 L -0.47305 -0.00394 " pathEditMode="relative" rAng="0" ptsTypes="AA">
                                      <p:cBhvr>
                                        <p:cTn id="6" dur="500" fill="hold"/>
                                        <p:tgtEl>
                                          <p:spTgt spid="18"/>
                                        </p:tgtEl>
                                        <p:attrNameLst>
                                          <p:attrName>ppt_x</p:attrName>
                                          <p:attrName>ppt_y</p:attrName>
                                        </p:attrNameLst>
                                      </p:cBhvr>
                                      <p:rCtr x="-23867"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Introduction</a:t>
            </a:r>
            <a:endParaRPr lang="zh-CN" altLang="en-US"/>
          </a:p>
        </p:txBody>
      </p:sp>
      <p:sp>
        <p:nvSpPr>
          <p:cNvPr id="2" name="灯片编号占位符 1">
            <a:extLst>
              <a:ext uri="{FF2B5EF4-FFF2-40B4-BE49-F238E27FC236}">
                <a16:creationId xmlns:a16="http://schemas.microsoft.com/office/drawing/2014/main" id="{7C1EEFFC-D106-4764-9B66-22AB2A26FE58}"/>
              </a:ext>
            </a:extLst>
          </p:cNvPr>
          <p:cNvSpPr>
            <a:spLocks noGrp="1"/>
          </p:cNvSpPr>
          <p:nvPr>
            <p:ph type="sldNum" sz="quarter" idx="10"/>
          </p:nvPr>
        </p:nvSpPr>
        <p:spPr/>
        <p:txBody>
          <a:bodyPr/>
          <a:lstStyle/>
          <a:p>
            <a:fld id="{6C53781C-E1F6-4315-A39D-61273F2E0596}" type="slidenum">
              <a:rPr lang="zh-CN" altLang="en-US" smtClean="0"/>
              <a:pPr/>
              <a:t>6</a:t>
            </a:fld>
            <a:endParaRPr lang="zh-CN" altLang="en-US"/>
          </a:p>
        </p:txBody>
      </p:sp>
      <p:sp>
        <p:nvSpPr>
          <p:cNvPr id="4" name="文本框 3">
            <a:extLst>
              <a:ext uri="{FF2B5EF4-FFF2-40B4-BE49-F238E27FC236}">
                <a16:creationId xmlns:a16="http://schemas.microsoft.com/office/drawing/2014/main" id="{7DE65E13-6310-45C5-9E7B-EDF267C3BF6F}"/>
              </a:ext>
            </a:extLst>
          </p:cNvPr>
          <p:cNvSpPr txBox="1"/>
          <p:nvPr/>
        </p:nvSpPr>
        <p:spPr>
          <a:xfrm>
            <a:off x="495300" y="902212"/>
            <a:ext cx="7116051" cy="584775"/>
          </a:xfrm>
          <a:prstGeom prst="rect">
            <a:avLst/>
          </a:prstGeom>
          <a:noFill/>
        </p:spPr>
        <p:txBody>
          <a:bodyPr wrap="none" rtlCol="0">
            <a:spAutoFit/>
          </a:bodyPr>
          <a:lstStyle/>
          <a:p>
            <a:r>
              <a:rPr lang="en-US" sz="3200" b="1" kern="0">
                <a:solidFill>
                  <a:schemeClr val="accent1"/>
                </a:solidFill>
                <a:latin typeface="微软雅黑" panose="020B0503020204020204" pitchFamily="34" charset="-122"/>
                <a:ea typeface="微软雅黑" panose="020B0503020204020204" pitchFamily="34" charset="-122"/>
              </a:rPr>
              <a:t>Existing Work on Object Removal</a:t>
            </a:r>
          </a:p>
        </p:txBody>
      </p:sp>
      <p:sp>
        <p:nvSpPr>
          <p:cNvPr id="6" name="矩形: 圆角 5">
            <a:extLst>
              <a:ext uri="{FF2B5EF4-FFF2-40B4-BE49-F238E27FC236}">
                <a16:creationId xmlns:a16="http://schemas.microsoft.com/office/drawing/2014/main" id="{A39BFD31-1752-431E-A810-FFEC1E9107D9}"/>
              </a:ext>
            </a:extLst>
          </p:cNvPr>
          <p:cNvSpPr/>
          <p:nvPr/>
        </p:nvSpPr>
        <p:spPr>
          <a:xfrm>
            <a:off x="495300" y="1549683"/>
            <a:ext cx="5476874" cy="467966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5" name="矩形: 圆角 14">
            <a:extLst>
              <a:ext uri="{FF2B5EF4-FFF2-40B4-BE49-F238E27FC236}">
                <a16:creationId xmlns:a16="http://schemas.microsoft.com/office/drawing/2014/main" id="{270F10C6-4492-48D0-A14A-C5521661A5CC}"/>
              </a:ext>
            </a:extLst>
          </p:cNvPr>
          <p:cNvSpPr/>
          <p:nvPr/>
        </p:nvSpPr>
        <p:spPr>
          <a:xfrm>
            <a:off x="6296026" y="1549683"/>
            <a:ext cx="5476874" cy="44061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nSpc>
                <a:spcPct val="130000"/>
              </a:lnSpc>
              <a:spcBef>
                <a:spcPts val="1800"/>
              </a:spcBef>
            </a:pPr>
            <a:endParaRPr/>
          </a:p>
        </p:txBody>
      </p:sp>
      <p:sp>
        <p:nvSpPr>
          <p:cNvPr id="11" name="文本框 10">
            <a:extLst>
              <a:ext uri="{FF2B5EF4-FFF2-40B4-BE49-F238E27FC236}">
                <a16:creationId xmlns:a16="http://schemas.microsoft.com/office/drawing/2014/main" id="{F3D0CA33-A0DA-499D-BAE2-F6104E35CC8A}"/>
              </a:ext>
            </a:extLst>
          </p:cNvPr>
          <p:cNvSpPr txBox="1"/>
          <p:nvPr/>
        </p:nvSpPr>
        <p:spPr>
          <a:xfrm>
            <a:off x="942973" y="1944983"/>
            <a:ext cx="4581527" cy="1692771"/>
          </a:xfrm>
          <a:prstGeom prst="rect">
            <a:avLst/>
          </a:prstGeom>
          <a:noFill/>
          <a:ln w="38100">
            <a:solidFill>
              <a:srgbClr val="FF0000"/>
            </a:solidFill>
          </a:ln>
        </p:spPr>
        <p:txBody>
          <a:bodyPr wrap="square" rtlCol="0">
            <a:spAutoFit/>
          </a:bodyPr>
          <a:lstStyle/>
          <a:p>
            <a:r>
              <a:rPr lang="en-US" altLang="zh-CN" sz="2400"/>
              <a:t> Traditional Way</a:t>
            </a:r>
          </a:p>
          <a:p>
            <a:pPr marL="285750" indent="-285750">
              <a:buFont typeface="Wingdings" panose="05000000000000000000" pitchFamily="2" charset="2"/>
              <a:buChar char="p"/>
            </a:pPr>
            <a:r>
              <a:rPr lang="en-US" altLang="zh-CN" sz="2000"/>
              <a:t>“Navier-Stokes” equations for fluid dynamics</a:t>
            </a:r>
          </a:p>
          <a:p>
            <a:pPr marL="285750" indent="-285750">
              <a:buFont typeface="Wingdings" panose="05000000000000000000" pitchFamily="2" charset="2"/>
              <a:buChar char="p"/>
            </a:pPr>
            <a:r>
              <a:rPr lang="en-US" altLang="zh-CN" sz="2000"/>
              <a:t>Fast marching method for level set applications</a:t>
            </a:r>
            <a:endParaRPr lang="zh-CN" altLang="en-US" sz="2000"/>
          </a:p>
        </p:txBody>
      </p:sp>
      <p:sp>
        <p:nvSpPr>
          <p:cNvPr id="22" name="文本框 21">
            <a:extLst>
              <a:ext uri="{FF2B5EF4-FFF2-40B4-BE49-F238E27FC236}">
                <a16:creationId xmlns:a16="http://schemas.microsoft.com/office/drawing/2014/main" id="{07791C58-1A73-4EB3-B016-B28994D9D50C}"/>
              </a:ext>
            </a:extLst>
          </p:cNvPr>
          <p:cNvSpPr txBox="1"/>
          <p:nvPr/>
        </p:nvSpPr>
        <p:spPr>
          <a:xfrm>
            <a:off x="942973" y="4118779"/>
            <a:ext cx="4581527" cy="1692771"/>
          </a:xfrm>
          <a:prstGeom prst="rect">
            <a:avLst/>
          </a:prstGeom>
          <a:noFill/>
          <a:ln w="38100">
            <a:solidFill>
              <a:srgbClr val="FF0000"/>
            </a:solidFill>
          </a:ln>
        </p:spPr>
        <p:txBody>
          <a:bodyPr wrap="square" rtlCol="0">
            <a:spAutoFit/>
          </a:bodyPr>
          <a:lstStyle/>
          <a:p>
            <a:r>
              <a:rPr lang="en-US" altLang="zh-CN" sz="2400"/>
              <a:t> Modern Way</a:t>
            </a:r>
          </a:p>
          <a:p>
            <a:pPr marL="285750" indent="-285750">
              <a:buFont typeface="Wingdings" panose="05000000000000000000" pitchFamily="2" charset="2"/>
              <a:buChar char="p"/>
            </a:pPr>
            <a:r>
              <a:rPr lang="en-US" altLang="zh-CN" sz="2000"/>
              <a:t>Train CNN to generate an arbitrary missing segment based on its surroundings</a:t>
            </a:r>
          </a:p>
          <a:p>
            <a:pPr marL="285750" indent="-285750">
              <a:buFont typeface="Wingdings" panose="05000000000000000000" pitchFamily="2" charset="2"/>
              <a:buChar char="p"/>
            </a:pPr>
            <a:r>
              <a:rPr lang="en-US" altLang="zh-CN" sz="2000"/>
              <a:t>Denoising auto-encoders</a:t>
            </a:r>
            <a:endParaRPr lang="zh-CN" altLang="en-US" sz="2000"/>
          </a:p>
        </p:txBody>
      </p:sp>
      <p:grpSp>
        <p:nvGrpSpPr>
          <p:cNvPr id="29" name="组合 28">
            <a:extLst>
              <a:ext uri="{FF2B5EF4-FFF2-40B4-BE49-F238E27FC236}">
                <a16:creationId xmlns:a16="http://schemas.microsoft.com/office/drawing/2014/main" id="{308DC23C-598E-4666-85CF-1CCADA789E8B}"/>
              </a:ext>
            </a:extLst>
          </p:cNvPr>
          <p:cNvGrpSpPr/>
          <p:nvPr/>
        </p:nvGrpSpPr>
        <p:grpSpPr>
          <a:xfrm>
            <a:off x="6772275" y="1781176"/>
            <a:ext cx="4362450" cy="1709782"/>
            <a:chOff x="6772275" y="1781176"/>
            <a:chExt cx="4362450" cy="1709782"/>
          </a:xfrm>
        </p:grpSpPr>
        <p:sp>
          <p:nvSpPr>
            <p:cNvPr id="25" name="矩形: 圆角 24">
              <a:extLst>
                <a:ext uri="{FF2B5EF4-FFF2-40B4-BE49-F238E27FC236}">
                  <a16:creationId xmlns:a16="http://schemas.microsoft.com/office/drawing/2014/main" id="{92E9CCDD-569F-42EC-AD36-9F4282592D4C}"/>
                </a:ext>
              </a:extLst>
            </p:cNvPr>
            <p:cNvSpPr/>
            <p:nvPr/>
          </p:nvSpPr>
          <p:spPr>
            <a:xfrm>
              <a:off x="6772275" y="1781176"/>
              <a:ext cx="4362450" cy="1709782"/>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2941D33-E204-4659-B267-11F4598907FA}"/>
                </a:ext>
              </a:extLst>
            </p:cNvPr>
            <p:cNvSpPr txBox="1"/>
            <p:nvPr/>
          </p:nvSpPr>
          <p:spPr>
            <a:xfrm>
              <a:off x="6943030" y="1846930"/>
              <a:ext cx="4123449" cy="1446550"/>
            </a:xfrm>
            <a:prstGeom prst="rect">
              <a:avLst/>
            </a:prstGeom>
            <a:noFill/>
          </p:spPr>
          <p:txBody>
            <a:bodyPr wrap="square" rtlCol="0">
              <a:spAutoFit/>
            </a:bodyPr>
            <a:lstStyle/>
            <a:p>
              <a:r>
                <a:rPr lang="en-US" altLang="zh-CN" sz="2200" b="1"/>
                <a:t>Drawbacks</a:t>
              </a:r>
            </a:p>
            <a:p>
              <a:endParaRPr lang="en-US" altLang="zh-CN" sz="1200"/>
            </a:p>
            <a:p>
              <a:pPr marL="285750" indent="-285750">
                <a:buFont typeface="Wingdings" panose="05000000000000000000" pitchFamily="2" charset="2"/>
                <a:buChar char="u"/>
              </a:pPr>
              <a:r>
                <a:rPr lang="en-US" altLang="zh-CN"/>
                <a:t>Data consuming, computationally intensive and hard to train</a:t>
              </a:r>
              <a:endParaRPr lang="en-US" altLang="zh-CN" sz="2000"/>
            </a:p>
            <a:p>
              <a:pPr marL="285750" indent="-285750">
                <a:buFont typeface="Wingdings" panose="05000000000000000000" pitchFamily="2" charset="2"/>
                <a:buChar char="u"/>
              </a:pPr>
              <a:r>
                <a:rPr lang="en-US" altLang="zh-CN"/>
                <a:t> Specific object, poor portability</a:t>
              </a:r>
            </a:p>
          </p:txBody>
        </p:sp>
      </p:grpSp>
      <p:grpSp>
        <p:nvGrpSpPr>
          <p:cNvPr id="3" name="组合 2">
            <a:extLst>
              <a:ext uri="{FF2B5EF4-FFF2-40B4-BE49-F238E27FC236}">
                <a16:creationId xmlns:a16="http://schemas.microsoft.com/office/drawing/2014/main" id="{67F7FBD7-A327-4FF9-B419-1BFB27E28488}"/>
              </a:ext>
            </a:extLst>
          </p:cNvPr>
          <p:cNvGrpSpPr/>
          <p:nvPr/>
        </p:nvGrpSpPr>
        <p:grpSpPr>
          <a:xfrm>
            <a:off x="6772275" y="3637187"/>
            <a:ext cx="4294204" cy="2174363"/>
            <a:chOff x="6772275" y="3637187"/>
            <a:chExt cx="4294204" cy="2174363"/>
          </a:xfrm>
        </p:grpSpPr>
        <p:sp>
          <p:nvSpPr>
            <p:cNvPr id="27" name="矩形 26">
              <a:extLst>
                <a:ext uri="{FF2B5EF4-FFF2-40B4-BE49-F238E27FC236}">
                  <a16:creationId xmlns:a16="http://schemas.microsoft.com/office/drawing/2014/main" id="{71114761-6288-4C48-9E75-0D1B0993731C}"/>
                </a:ext>
              </a:extLst>
            </p:cNvPr>
            <p:cNvSpPr/>
            <p:nvPr/>
          </p:nvSpPr>
          <p:spPr>
            <a:xfrm>
              <a:off x="6772275" y="3781425"/>
              <a:ext cx="4294204" cy="2030125"/>
            </a:xfrm>
            <a:custGeom>
              <a:avLst/>
              <a:gdLst>
                <a:gd name="connsiteX0" fmla="*/ 0 w 4294204"/>
                <a:gd name="connsiteY0" fmla="*/ 0 h 2030125"/>
                <a:gd name="connsiteX1" fmla="*/ 407949 w 4294204"/>
                <a:gd name="connsiteY1" fmla="*/ 0 h 2030125"/>
                <a:gd name="connsiteX2" fmla="*/ 858841 w 4294204"/>
                <a:gd name="connsiteY2" fmla="*/ 0 h 2030125"/>
                <a:gd name="connsiteX3" fmla="*/ 1481500 w 4294204"/>
                <a:gd name="connsiteY3" fmla="*/ 0 h 2030125"/>
                <a:gd name="connsiteX4" fmla="*/ 2018276 w 4294204"/>
                <a:gd name="connsiteY4" fmla="*/ 0 h 2030125"/>
                <a:gd name="connsiteX5" fmla="*/ 2555051 w 4294204"/>
                <a:gd name="connsiteY5" fmla="*/ 0 h 2030125"/>
                <a:gd name="connsiteX6" fmla="*/ 3005943 w 4294204"/>
                <a:gd name="connsiteY6" fmla="*/ 0 h 2030125"/>
                <a:gd name="connsiteX7" fmla="*/ 3413892 w 4294204"/>
                <a:gd name="connsiteY7" fmla="*/ 0 h 2030125"/>
                <a:gd name="connsiteX8" fmla="*/ 4294204 w 4294204"/>
                <a:gd name="connsiteY8" fmla="*/ 0 h 2030125"/>
                <a:gd name="connsiteX9" fmla="*/ 4294204 w 4294204"/>
                <a:gd name="connsiteY9" fmla="*/ 466929 h 2030125"/>
                <a:gd name="connsiteX10" fmla="*/ 4294204 w 4294204"/>
                <a:gd name="connsiteY10" fmla="*/ 974460 h 2030125"/>
                <a:gd name="connsiteX11" fmla="*/ 4294204 w 4294204"/>
                <a:gd name="connsiteY11" fmla="*/ 1522594 h 2030125"/>
                <a:gd name="connsiteX12" fmla="*/ 4294204 w 4294204"/>
                <a:gd name="connsiteY12" fmla="*/ 2030125 h 2030125"/>
                <a:gd name="connsiteX13" fmla="*/ 3757429 w 4294204"/>
                <a:gd name="connsiteY13" fmla="*/ 2030125 h 2030125"/>
                <a:gd name="connsiteX14" fmla="*/ 3263595 w 4294204"/>
                <a:gd name="connsiteY14" fmla="*/ 2030125 h 2030125"/>
                <a:gd name="connsiteX15" fmla="*/ 2769762 w 4294204"/>
                <a:gd name="connsiteY15" fmla="*/ 2030125 h 2030125"/>
                <a:gd name="connsiteX16" fmla="*/ 2190044 w 4294204"/>
                <a:gd name="connsiteY16" fmla="*/ 2030125 h 2030125"/>
                <a:gd name="connsiteX17" fmla="*/ 1653269 w 4294204"/>
                <a:gd name="connsiteY17" fmla="*/ 2030125 h 2030125"/>
                <a:gd name="connsiteX18" fmla="*/ 1159435 w 4294204"/>
                <a:gd name="connsiteY18" fmla="*/ 2030125 h 2030125"/>
                <a:gd name="connsiteX19" fmla="*/ 665602 w 4294204"/>
                <a:gd name="connsiteY19" fmla="*/ 2030125 h 2030125"/>
                <a:gd name="connsiteX20" fmla="*/ 0 w 4294204"/>
                <a:gd name="connsiteY20" fmla="*/ 2030125 h 2030125"/>
                <a:gd name="connsiteX21" fmla="*/ 0 w 4294204"/>
                <a:gd name="connsiteY21" fmla="*/ 1502293 h 2030125"/>
                <a:gd name="connsiteX22" fmla="*/ 0 w 4294204"/>
                <a:gd name="connsiteY22" fmla="*/ 1035364 h 2030125"/>
                <a:gd name="connsiteX23" fmla="*/ 0 w 4294204"/>
                <a:gd name="connsiteY23" fmla="*/ 548134 h 2030125"/>
                <a:gd name="connsiteX24" fmla="*/ 0 w 4294204"/>
                <a:gd name="connsiteY24" fmla="*/ 0 h 203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94204" h="2030125" extrusionOk="0">
                  <a:moveTo>
                    <a:pt x="0" y="0"/>
                  </a:moveTo>
                  <a:cubicBezTo>
                    <a:pt x="172357" y="-33506"/>
                    <a:pt x="268553" y="4676"/>
                    <a:pt x="407949" y="0"/>
                  </a:cubicBezTo>
                  <a:cubicBezTo>
                    <a:pt x="547345" y="-4676"/>
                    <a:pt x="716401" y="23774"/>
                    <a:pt x="858841" y="0"/>
                  </a:cubicBezTo>
                  <a:cubicBezTo>
                    <a:pt x="1001281" y="-23774"/>
                    <a:pt x="1198973" y="26895"/>
                    <a:pt x="1481500" y="0"/>
                  </a:cubicBezTo>
                  <a:cubicBezTo>
                    <a:pt x="1764027" y="-26895"/>
                    <a:pt x="1795863" y="34537"/>
                    <a:pt x="2018276" y="0"/>
                  </a:cubicBezTo>
                  <a:cubicBezTo>
                    <a:pt x="2240689" y="-34537"/>
                    <a:pt x="2373990" y="39516"/>
                    <a:pt x="2555051" y="0"/>
                  </a:cubicBezTo>
                  <a:cubicBezTo>
                    <a:pt x="2736112" y="-39516"/>
                    <a:pt x="2874171" y="52625"/>
                    <a:pt x="3005943" y="0"/>
                  </a:cubicBezTo>
                  <a:cubicBezTo>
                    <a:pt x="3137715" y="-52625"/>
                    <a:pt x="3295164" y="17219"/>
                    <a:pt x="3413892" y="0"/>
                  </a:cubicBezTo>
                  <a:cubicBezTo>
                    <a:pt x="3532620" y="-17219"/>
                    <a:pt x="4037661" y="101956"/>
                    <a:pt x="4294204" y="0"/>
                  </a:cubicBezTo>
                  <a:cubicBezTo>
                    <a:pt x="4298494" y="111434"/>
                    <a:pt x="4290739" y="326167"/>
                    <a:pt x="4294204" y="466929"/>
                  </a:cubicBezTo>
                  <a:cubicBezTo>
                    <a:pt x="4297669" y="607691"/>
                    <a:pt x="4277289" y="758408"/>
                    <a:pt x="4294204" y="974460"/>
                  </a:cubicBezTo>
                  <a:cubicBezTo>
                    <a:pt x="4311119" y="1190512"/>
                    <a:pt x="4262947" y="1332684"/>
                    <a:pt x="4294204" y="1522594"/>
                  </a:cubicBezTo>
                  <a:cubicBezTo>
                    <a:pt x="4325461" y="1712504"/>
                    <a:pt x="4280915" y="1794485"/>
                    <a:pt x="4294204" y="2030125"/>
                  </a:cubicBezTo>
                  <a:cubicBezTo>
                    <a:pt x="4074943" y="2074799"/>
                    <a:pt x="3919772" y="1981318"/>
                    <a:pt x="3757429" y="2030125"/>
                  </a:cubicBezTo>
                  <a:cubicBezTo>
                    <a:pt x="3595086" y="2078932"/>
                    <a:pt x="3495437" y="2016244"/>
                    <a:pt x="3263595" y="2030125"/>
                  </a:cubicBezTo>
                  <a:cubicBezTo>
                    <a:pt x="3031753" y="2044006"/>
                    <a:pt x="2943209" y="1996677"/>
                    <a:pt x="2769762" y="2030125"/>
                  </a:cubicBezTo>
                  <a:cubicBezTo>
                    <a:pt x="2596315" y="2063573"/>
                    <a:pt x="2306460" y="2011335"/>
                    <a:pt x="2190044" y="2030125"/>
                  </a:cubicBezTo>
                  <a:cubicBezTo>
                    <a:pt x="2073628" y="2048915"/>
                    <a:pt x="1790781" y="1981659"/>
                    <a:pt x="1653269" y="2030125"/>
                  </a:cubicBezTo>
                  <a:cubicBezTo>
                    <a:pt x="1515758" y="2078591"/>
                    <a:pt x="1360135" y="1992172"/>
                    <a:pt x="1159435" y="2030125"/>
                  </a:cubicBezTo>
                  <a:cubicBezTo>
                    <a:pt x="958735" y="2068078"/>
                    <a:pt x="856405" y="1971690"/>
                    <a:pt x="665602" y="2030125"/>
                  </a:cubicBezTo>
                  <a:cubicBezTo>
                    <a:pt x="474799" y="2088560"/>
                    <a:pt x="243381" y="2007018"/>
                    <a:pt x="0" y="2030125"/>
                  </a:cubicBezTo>
                  <a:cubicBezTo>
                    <a:pt x="-6047" y="1859145"/>
                    <a:pt x="12197" y="1765370"/>
                    <a:pt x="0" y="1502293"/>
                  </a:cubicBezTo>
                  <a:cubicBezTo>
                    <a:pt x="-12197" y="1239216"/>
                    <a:pt x="41384" y="1174770"/>
                    <a:pt x="0" y="1035364"/>
                  </a:cubicBezTo>
                  <a:cubicBezTo>
                    <a:pt x="-41384" y="895958"/>
                    <a:pt x="45731" y="683711"/>
                    <a:pt x="0" y="548134"/>
                  </a:cubicBezTo>
                  <a:cubicBezTo>
                    <a:pt x="-45731" y="412557"/>
                    <a:pt x="50364" y="236639"/>
                    <a:pt x="0" y="0"/>
                  </a:cubicBezTo>
                  <a:close/>
                </a:path>
              </a:pathLst>
            </a:custGeom>
            <a:noFill/>
            <a:ln w="38100">
              <a:solidFill>
                <a:schemeClr val="accent1">
                  <a:lumMod val="60000"/>
                  <a:lumOff val="40000"/>
                </a:schemeClr>
              </a:solidFill>
              <a:extLst>
                <a:ext uri="{C807C97D-BFC1-408E-A445-0C87EB9F89A2}">
                  <ask:lineSketchStyleProps xmlns:ask="http://schemas.microsoft.com/office/drawing/2018/sketchyshapes" sd="265021699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查看源图像">
              <a:extLst>
                <a:ext uri="{FF2B5EF4-FFF2-40B4-BE49-F238E27FC236}">
                  <a16:creationId xmlns:a16="http://schemas.microsoft.com/office/drawing/2014/main" id="{BBB5A6B5-7544-4452-AB1E-8BB19501265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5489" y="3637187"/>
              <a:ext cx="3657948" cy="21664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5764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en-US" altLang="zh-CN" dirty="0">
                <a:solidFill>
                  <a:schemeClr val="accent2"/>
                </a:solidFill>
              </a:rPr>
              <a:t>Sketch</a:t>
            </a:r>
            <a:endParaRPr lang="zh-CN" altLang="en-US" dirty="0">
              <a:solidFill>
                <a:schemeClr val="accent2"/>
              </a:solidFill>
            </a:endParaRP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a:extLst>
              <a:ext uri="{FF2B5EF4-FFF2-40B4-BE49-F238E27FC236}">
                <a16:creationId xmlns:a16="http://schemas.microsoft.com/office/drawing/2014/main" id="{1CCD0F36-5B56-4F2E-9046-39D606F07DB9}"/>
              </a:ext>
            </a:extLst>
          </p:cNvPr>
          <p:cNvSpPr>
            <a:spLocks noGrp="1"/>
          </p:cNvSpPr>
          <p:nvPr>
            <p:ph type="body" sz="quarter" idx="11"/>
          </p:nvPr>
        </p:nvSpPr>
        <p:spPr>
          <a:xfrm>
            <a:off x="6857438" y="4032058"/>
            <a:ext cx="4787714" cy="1942703"/>
          </a:xfrm>
        </p:spPr>
        <p:txBody>
          <a:bodyPr/>
          <a:lstStyle/>
          <a:p>
            <a:pPr algn="l">
              <a:lnSpc>
                <a:spcPct val="150000"/>
              </a:lnSpc>
            </a:pPr>
            <a:r>
              <a:rPr lang="en-US" sz="2400" b="1"/>
              <a:t>What we did in this project?</a:t>
            </a:r>
          </a:p>
          <a:p>
            <a:pPr marL="1028700" lvl="1" indent="-342900">
              <a:lnSpc>
                <a:spcPct val="100000"/>
              </a:lnSpc>
              <a:buFont typeface="Wingdings" panose="05000000000000000000" pitchFamily="2" charset="2"/>
              <a:buChar char="p"/>
            </a:pPr>
            <a:r>
              <a:rPr lang="en-US" altLang="zh-CN" sz="2200" b="1">
                <a:solidFill>
                  <a:schemeClr val="accent2"/>
                </a:solidFill>
              </a:rPr>
              <a:t>Contour Extraction</a:t>
            </a:r>
          </a:p>
          <a:p>
            <a:pPr marL="1028700" lvl="1" indent="-342900">
              <a:lnSpc>
                <a:spcPct val="100000"/>
              </a:lnSpc>
              <a:buFont typeface="Wingdings" panose="05000000000000000000" pitchFamily="2" charset="2"/>
              <a:buChar char="p"/>
            </a:pPr>
            <a:r>
              <a:rPr lang="en-US" altLang="zh-CN" sz="2200" b="1">
                <a:solidFill>
                  <a:schemeClr val="accent2"/>
                </a:solidFill>
              </a:rPr>
              <a:t>Mask</a:t>
            </a:r>
            <a:r>
              <a:rPr lang="zh-CN" altLang="en-US" sz="2200" b="1">
                <a:solidFill>
                  <a:schemeClr val="accent2"/>
                </a:solidFill>
              </a:rPr>
              <a:t> </a:t>
            </a:r>
            <a:r>
              <a:rPr lang="en-US" altLang="zh-CN" sz="2200" b="1">
                <a:solidFill>
                  <a:schemeClr val="accent2"/>
                </a:solidFill>
              </a:rPr>
              <a:t>Generation</a:t>
            </a:r>
          </a:p>
          <a:p>
            <a:pPr marL="1028700" lvl="1" indent="-342900">
              <a:lnSpc>
                <a:spcPct val="100000"/>
              </a:lnSpc>
              <a:buFont typeface="Wingdings" panose="05000000000000000000" pitchFamily="2" charset="2"/>
              <a:buChar char="p"/>
            </a:pPr>
            <a:r>
              <a:rPr lang="en-US" altLang="zh-CN" sz="2200" b="1">
                <a:solidFill>
                  <a:schemeClr val="accent2"/>
                </a:solidFill>
              </a:rPr>
              <a:t>Object Removal</a:t>
            </a:r>
            <a:endParaRPr lang="zh-CN" altLang="en-US" sz="2200" b="1">
              <a:solidFill>
                <a:schemeClr val="accent2"/>
              </a:solidFill>
            </a:endParaRPr>
          </a:p>
          <a:p>
            <a:endParaRPr lang="en-US"/>
          </a:p>
        </p:txBody>
      </p:sp>
      <p:pic>
        <p:nvPicPr>
          <p:cNvPr id="17" name="图片占位符 16" descr="建筑的摆设布局&#10;&#10;描述已自动生成">
            <a:extLst>
              <a:ext uri="{FF2B5EF4-FFF2-40B4-BE49-F238E27FC236}">
                <a16:creationId xmlns:a16="http://schemas.microsoft.com/office/drawing/2014/main" id="{8069C6C5-46DB-4EC6-BB94-64FBE046995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856" b="5856"/>
          <a:stretch>
            <a:fillRect/>
          </a:stretch>
        </p:blipFill>
        <p:spPr/>
      </p:pic>
    </p:spTree>
    <p:extLst>
      <p:ext uri="{BB962C8B-B14F-4D97-AF65-F5344CB8AC3E}">
        <p14:creationId xmlns:p14="http://schemas.microsoft.com/office/powerpoint/2010/main" val="322815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05F71C82-237C-48FE-B850-87BF391F707A}"/>
              </a:ext>
            </a:extLst>
          </p:cNvPr>
          <p:cNvSpPr/>
          <p:nvPr/>
        </p:nvSpPr>
        <p:spPr>
          <a:xfrm>
            <a:off x="238125" y="1355092"/>
            <a:ext cx="11641118" cy="532193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a:t>Sketch</a:t>
            </a:r>
            <a:endParaRPr lang="zh-CN" altLang="en-US" dirty="0"/>
          </a:p>
        </p:txBody>
      </p:sp>
      <p:sp>
        <p:nvSpPr>
          <p:cNvPr id="25" name="箭头: 右 24">
            <a:extLst>
              <a:ext uri="{FF2B5EF4-FFF2-40B4-BE49-F238E27FC236}">
                <a16:creationId xmlns:a16="http://schemas.microsoft.com/office/drawing/2014/main" id="{035E1D02-0737-40BB-9DA2-536DFD73DE3F}"/>
              </a:ext>
            </a:extLst>
          </p:cNvPr>
          <p:cNvSpPr/>
          <p:nvPr/>
        </p:nvSpPr>
        <p:spPr>
          <a:xfrm rot="3102706">
            <a:off x="2038669" y="3155239"/>
            <a:ext cx="686273" cy="7315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3E1CF50-39BB-467B-9C70-2513DAEAFCE3}"/>
              </a:ext>
            </a:extLst>
          </p:cNvPr>
          <p:cNvSpPr txBox="1"/>
          <p:nvPr/>
        </p:nvSpPr>
        <p:spPr>
          <a:xfrm>
            <a:off x="719269" y="3352601"/>
            <a:ext cx="1463549" cy="523220"/>
          </a:xfrm>
          <a:prstGeom prst="rect">
            <a:avLst/>
          </a:prstGeom>
          <a:noFill/>
          <a:ln w="19050">
            <a:noFill/>
          </a:ln>
        </p:spPr>
        <p:txBody>
          <a:bodyPr wrap="square" rtlCol="0">
            <a:spAutoFit/>
          </a:bodyPr>
          <a:lstStyle/>
          <a:p>
            <a:pPr algn="ctr"/>
            <a:r>
              <a:rPr lang="en-US" altLang="zh-CN" sz="1400"/>
              <a:t>Unwanted Object Region</a:t>
            </a:r>
            <a:endParaRPr lang="zh-CN" altLang="en-US" sz="1400" dirty="0"/>
          </a:p>
        </p:txBody>
      </p:sp>
      <p:sp>
        <p:nvSpPr>
          <p:cNvPr id="16" name="五边形 15">
            <a:extLst>
              <a:ext uri="{FF2B5EF4-FFF2-40B4-BE49-F238E27FC236}">
                <a16:creationId xmlns:a16="http://schemas.microsoft.com/office/drawing/2014/main" id="{E13B484C-162B-4214-87D1-EB3A18797751}"/>
              </a:ext>
            </a:extLst>
          </p:cNvPr>
          <p:cNvSpPr/>
          <p:nvPr/>
        </p:nvSpPr>
        <p:spPr>
          <a:xfrm>
            <a:off x="1828925" y="3101172"/>
            <a:ext cx="3616979" cy="3444743"/>
          </a:xfrm>
          <a:prstGeom prst="pentagon">
            <a:avLst/>
          </a:prstGeom>
          <a:no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箭头: 右 71">
            <a:extLst>
              <a:ext uri="{FF2B5EF4-FFF2-40B4-BE49-F238E27FC236}">
                <a16:creationId xmlns:a16="http://schemas.microsoft.com/office/drawing/2014/main" id="{C14CEABA-35C4-40AD-9428-0C74F02424F7}"/>
              </a:ext>
            </a:extLst>
          </p:cNvPr>
          <p:cNvSpPr/>
          <p:nvPr/>
        </p:nvSpPr>
        <p:spPr>
          <a:xfrm rot="18563585">
            <a:off x="5074744" y="3414568"/>
            <a:ext cx="686273" cy="7315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圆角 154">
            <a:extLst>
              <a:ext uri="{FF2B5EF4-FFF2-40B4-BE49-F238E27FC236}">
                <a16:creationId xmlns:a16="http://schemas.microsoft.com/office/drawing/2014/main" id="{0DC9D945-9DAB-4619-A70A-3039170E0134}"/>
              </a:ext>
            </a:extLst>
          </p:cNvPr>
          <p:cNvSpPr/>
          <p:nvPr/>
        </p:nvSpPr>
        <p:spPr>
          <a:xfrm>
            <a:off x="7651853" y="4212500"/>
            <a:ext cx="2345416" cy="2293324"/>
          </a:xfrm>
          <a:prstGeom prst="roundRect">
            <a:avLst>
              <a:gd name="adj" fmla="val 0"/>
            </a:avLst>
          </a:prstGeom>
          <a:no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箭头: 右 155">
            <a:extLst>
              <a:ext uri="{FF2B5EF4-FFF2-40B4-BE49-F238E27FC236}">
                <a16:creationId xmlns:a16="http://schemas.microsoft.com/office/drawing/2014/main" id="{7A689329-7E93-4D6D-9E4E-A28554F2C8B7}"/>
              </a:ext>
            </a:extLst>
          </p:cNvPr>
          <p:cNvSpPr/>
          <p:nvPr/>
        </p:nvSpPr>
        <p:spPr>
          <a:xfrm rot="3124282">
            <a:off x="7288406" y="3482323"/>
            <a:ext cx="686273" cy="7315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箭头: 右 183">
            <a:extLst>
              <a:ext uri="{FF2B5EF4-FFF2-40B4-BE49-F238E27FC236}">
                <a16:creationId xmlns:a16="http://schemas.microsoft.com/office/drawing/2014/main" id="{E4B9F405-C457-4C95-B7CC-52EDB3261C88}"/>
              </a:ext>
            </a:extLst>
          </p:cNvPr>
          <p:cNvSpPr/>
          <p:nvPr/>
        </p:nvSpPr>
        <p:spPr>
          <a:xfrm rot="18323656">
            <a:off x="9919634" y="3455280"/>
            <a:ext cx="686273" cy="7315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7A49EC90-3B5E-4D3F-8520-A3CF74F12EB2}"/>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872636" y="3801935"/>
            <a:ext cx="970706" cy="796588"/>
          </a:xfrm>
          <a:prstGeom prst="rect">
            <a:avLst/>
          </a:prstGeom>
        </p:spPr>
      </p:pic>
      <p:pic>
        <p:nvPicPr>
          <p:cNvPr id="23" name="图片 22">
            <a:extLst>
              <a:ext uri="{FF2B5EF4-FFF2-40B4-BE49-F238E27FC236}">
                <a16:creationId xmlns:a16="http://schemas.microsoft.com/office/drawing/2014/main" id="{AFC62110-1171-4A15-BEB0-A6EAE55A3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4011" y="4793422"/>
            <a:ext cx="2086805" cy="1703515"/>
          </a:xfrm>
          <a:prstGeom prst="rect">
            <a:avLst/>
          </a:prstGeom>
        </p:spPr>
      </p:pic>
      <p:sp>
        <p:nvSpPr>
          <p:cNvPr id="26" name="加号 25">
            <a:extLst>
              <a:ext uri="{FF2B5EF4-FFF2-40B4-BE49-F238E27FC236}">
                <a16:creationId xmlns:a16="http://schemas.microsoft.com/office/drawing/2014/main" id="{A3B0C82F-1929-494E-B9D7-C4CF27699BC6}"/>
              </a:ext>
            </a:extLst>
          </p:cNvPr>
          <p:cNvSpPr/>
          <p:nvPr/>
        </p:nvSpPr>
        <p:spPr>
          <a:xfrm>
            <a:off x="4009046" y="3982101"/>
            <a:ext cx="593092" cy="593092"/>
          </a:xfrm>
          <a:prstGeom prst="mathPlu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E2AFFF9E-6884-44D2-9640-B67D6EBA9664}"/>
              </a:ext>
            </a:extLst>
          </p:cNvPr>
          <p:cNvSpPr txBox="1"/>
          <p:nvPr/>
        </p:nvSpPr>
        <p:spPr>
          <a:xfrm>
            <a:off x="7286163" y="1876454"/>
            <a:ext cx="2264492" cy="523220"/>
          </a:xfrm>
          <a:prstGeom prst="rect">
            <a:avLst/>
          </a:prstGeom>
          <a:noFill/>
          <a:ln w="19050">
            <a:noFill/>
          </a:ln>
        </p:spPr>
        <p:txBody>
          <a:bodyPr wrap="square" rtlCol="0">
            <a:spAutoFit/>
          </a:bodyPr>
          <a:lstStyle/>
          <a:p>
            <a:pPr algn="ctr"/>
            <a:r>
              <a:rPr lang="en-US" altLang="zh-CN" sz="1400"/>
              <a:t>Original Image + Global Mask</a:t>
            </a:r>
            <a:endParaRPr lang="zh-CN" altLang="en-US" sz="1400" dirty="0"/>
          </a:p>
        </p:txBody>
      </p:sp>
      <p:sp>
        <p:nvSpPr>
          <p:cNvPr id="36" name="矩形: 圆角 35">
            <a:extLst>
              <a:ext uri="{FF2B5EF4-FFF2-40B4-BE49-F238E27FC236}">
                <a16:creationId xmlns:a16="http://schemas.microsoft.com/office/drawing/2014/main" id="{D60BBAF1-10EF-49B2-B4FE-7E8E84BA216F}"/>
              </a:ext>
            </a:extLst>
          </p:cNvPr>
          <p:cNvSpPr/>
          <p:nvPr/>
        </p:nvSpPr>
        <p:spPr>
          <a:xfrm>
            <a:off x="2821687" y="3708944"/>
            <a:ext cx="1086394" cy="969558"/>
          </a:xfrm>
          <a:prstGeom prst="roundRect">
            <a:avLst/>
          </a:prstGeom>
          <a:no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AAF79041-C3D9-43DB-839D-948D62B16C07}"/>
              </a:ext>
            </a:extLst>
          </p:cNvPr>
          <p:cNvSpPr/>
          <p:nvPr/>
        </p:nvSpPr>
        <p:spPr>
          <a:xfrm>
            <a:off x="2538938" y="4786537"/>
            <a:ext cx="2196949" cy="1703515"/>
          </a:xfrm>
          <a:prstGeom prst="roundRect">
            <a:avLst/>
          </a:prstGeom>
          <a:no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descr="图示, 示意图&#10;&#10;描述已自动生成">
            <a:extLst>
              <a:ext uri="{FF2B5EF4-FFF2-40B4-BE49-F238E27FC236}">
                <a16:creationId xmlns:a16="http://schemas.microsoft.com/office/drawing/2014/main" id="{E42C88D5-3BC0-4DCC-BC45-4A1F5C9569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9627" y="4956409"/>
            <a:ext cx="1315794" cy="1510399"/>
          </a:xfrm>
          <a:prstGeom prst="rect">
            <a:avLst/>
          </a:prstGeom>
        </p:spPr>
      </p:pic>
      <p:pic>
        <p:nvPicPr>
          <p:cNvPr id="69" name="图片 68" descr="形状, 圆圈&#10;&#10;描述已自动生成">
            <a:extLst>
              <a:ext uri="{FF2B5EF4-FFF2-40B4-BE49-F238E27FC236}">
                <a16:creationId xmlns:a16="http://schemas.microsoft.com/office/drawing/2014/main" id="{232CD3E3-5315-438B-A28B-E3D33064B2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5008" y="4281797"/>
            <a:ext cx="948172" cy="917952"/>
          </a:xfrm>
          <a:prstGeom prst="rect">
            <a:avLst/>
          </a:prstGeom>
        </p:spPr>
      </p:pic>
      <p:sp>
        <p:nvSpPr>
          <p:cNvPr id="106" name="加号 105">
            <a:extLst>
              <a:ext uri="{FF2B5EF4-FFF2-40B4-BE49-F238E27FC236}">
                <a16:creationId xmlns:a16="http://schemas.microsoft.com/office/drawing/2014/main" id="{2C310D3C-4D12-4C27-B0DA-54C65B12CAE0}"/>
              </a:ext>
            </a:extLst>
          </p:cNvPr>
          <p:cNvSpPr/>
          <p:nvPr/>
        </p:nvSpPr>
        <p:spPr>
          <a:xfrm>
            <a:off x="7869434" y="5359162"/>
            <a:ext cx="593092" cy="593092"/>
          </a:xfrm>
          <a:prstGeom prst="mathPlu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a:extLst>
              <a:ext uri="{FF2B5EF4-FFF2-40B4-BE49-F238E27FC236}">
                <a16:creationId xmlns:a16="http://schemas.microsoft.com/office/drawing/2014/main" id="{7FA38F1A-85D5-4307-A0A5-600843E41E05}"/>
              </a:ext>
            </a:extLst>
          </p:cNvPr>
          <p:cNvSpPr txBox="1"/>
          <p:nvPr/>
        </p:nvSpPr>
        <p:spPr>
          <a:xfrm>
            <a:off x="8527315" y="1462650"/>
            <a:ext cx="2264492" cy="307777"/>
          </a:xfrm>
          <a:prstGeom prst="rect">
            <a:avLst/>
          </a:prstGeom>
          <a:noFill/>
          <a:ln w="19050">
            <a:noFill/>
          </a:ln>
        </p:spPr>
        <p:txBody>
          <a:bodyPr wrap="square" rtlCol="0">
            <a:spAutoFit/>
          </a:bodyPr>
          <a:lstStyle/>
          <a:p>
            <a:pPr algn="ctr"/>
            <a:r>
              <a:rPr lang="en-US" altLang="zh-CN" sz="1400"/>
              <a:t>Final Image</a:t>
            </a:r>
            <a:endParaRPr lang="zh-CN" altLang="en-US" sz="1400" dirty="0"/>
          </a:p>
        </p:txBody>
      </p:sp>
      <p:sp>
        <p:nvSpPr>
          <p:cNvPr id="70" name="文本框 69">
            <a:extLst>
              <a:ext uri="{FF2B5EF4-FFF2-40B4-BE49-F238E27FC236}">
                <a16:creationId xmlns:a16="http://schemas.microsoft.com/office/drawing/2014/main" id="{937CD90A-00B7-4A8D-8510-B8B5FC73D8FA}"/>
              </a:ext>
            </a:extLst>
          </p:cNvPr>
          <p:cNvSpPr txBox="1"/>
          <p:nvPr/>
        </p:nvSpPr>
        <p:spPr>
          <a:xfrm>
            <a:off x="8671179" y="4483765"/>
            <a:ext cx="1212690" cy="307777"/>
          </a:xfrm>
          <a:prstGeom prst="rect">
            <a:avLst/>
          </a:prstGeom>
          <a:noFill/>
        </p:spPr>
        <p:txBody>
          <a:bodyPr wrap="square" rtlCol="0">
            <a:spAutoFit/>
          </a:bodyPr>
          <a:lstStyle/>
          <a:p>
            <a:pPr algn="ctr"/>
            <a:r>
              <a:rPr lang="en-US" altLang="zh-CN" sz="1400">
                <a:solidFill>
                  <a:schemeClr val="accent1">
                    <a:lumMod val="60000"/>
                    <a:lumOff val="40000"/>
                  </a:schemeClr>
                </a:solidFill>
              </a:rPr>
              <a:t>Local Graph</a:t>
            </a:r>
            <a:endParaRPr lang="zh-CN" altLang="en-US" sz="1400">
              <a:solidFill>
                <a:schemeClr val="accent1">
                  <a:lumMod val="60000"/>
                  <a:lumOff val="40000"/>
                </a:schemeClr>
              </a:solidFill>
            </a:endParaRPr>
          </a:p>
        </p:txBody>
      </p:sp>
      <p:sp>
        <p:nvSpPr>
          <p:cNvPr id="109" name="文本框 108">
            <a:extLst>
              <a:ext uri="{FF2B5EF4-FFF2-40B4-BE49-F238E27FC236}">
                <a16:creationId xmlns:a16="http://schemas.microsoft.com/office/drawing/2014/main" id="{F5F58EA0-445C-4BE9-8617-B98844B9CFD6}"/>
              </a:ext>
            </a:extLst>
          </p:cNvPr>
          <p:cNvSpPr txBox="1"/>
          <p:nvPr/>
        </p:nvSpPr>
        <p:spPr>
          <a:xfrm>
            <a:off x="7559635" y="5957778"/>
            <a:ext cx="1212690" cy="523220"/>
          </a:xfrm>
          <a:prstGeom prst="rect">
            <a:avLst/>
          </a:prstGeom>
          <a:noFill/>
        </p:spPr>
        <p:txBody>
          <a:bodyPr wrap="square" rtlCol="0">
            <a:spAutoFit/>
          </a:bodyPr>
          <a:lstStyle/>
          <a:p>
            <a:pPr algn="ctr"/>
            <a:r>
              <a:rPr lang="en-US" altLang="zh-CN" sz="1400">
                <a:solidFill>
                  <a:schemeClr val="accent1">
                    <a:lumMod val="60000"/>
                    <a:lumOff val="40000"/>
                  </a:schemeClr>
                </a:solidFill>
              </a:rPr>
              <a:t>Network</a:t>
            </a:r>
          </a:p>
          <a:p>
            <a:pPr algn="ctr"/>
            <a:r>
              <a:rPr lang="en-US" altLang="zh-CN" sz="1400">
                <a:solidFill>
                  <a:schemeClr val="accent1">
                    <a:lumMod val="60000"/>
                    <a:lumOff val="40000"/>
                  </a:schemeClr>
                </a:solidFill>
              </a:rPr>
              <a:t>Flow</a:t>
            </a:r>
            <a:endParaRPr lang="zh-CN" altLang="en-US" sz="1400">
              <a:solidFill>
                <a:schemeClr val="accent1">
                  <a:lumMod val="60000"/>
                  <a:lumOff val="40000"/>
                </a:schemeClr>
              </a:solidFill>
            </a:endParaRPr>
          </a:p>
        </p:txBody>
      </p:sp>
      <p:sp>
        <p:nvSpPr>
          <p:cNvPr id="110" name="文本框 109">
            <a:extLst>
              <a:ext uri="{FF2B5EF4-FFF2-40B4-BE49-F238E27FC236}">
                <a16:creationId xmlns:a16="http://schemas.microsoft.com/office/drawing/2014/main" id="{3151AD29-817C-42D2-ACD2-7611C3F1793F}"/>
              </a:ext>
            </a:extLst>
          </p:cNvPr>
          <p:cNvSpPr txBox="1"/>
          <p:nvPr/>
        </p:nvSpPr>
        <p:spPr>
          <a:xfrm>
            <a:off x="4314067" y="4544914"/>
            <a:ext cx="1212690" cy="307777"/>
          </a:xfrm>
          <a:prstGeom prst="rect">
            <a:avLst/>
          </a:prstGeom>
          <a:noFill/>
        </p:spPr>
        <p:txBody>
          <a:bodyPr wrap="square" rtlCol="0">
            <a:spAutoFit/>
          </a:bodyPr>
          <a:lstStyle/>
          <a:p>
            <a:pPr algn="ctr"/>
            <a:r>
              <a:rPr lang="en-US" altLang="zh-CN" sz="1400">
                <a:solidFill>
                  <a:schemeClr val="accent1">
                    <a:lumMod val="60000"/>
                    <a:lumOff val="40000"/>
                  </a:schemeClr>
                </a:solidFill>
              </a:rPr>
              <a:t>cGAN</a:t>
            </a:r>
            <a:endParaRPr lang="zh-CN" altLang="en-US" sz="1400">
              <a:solidFill>
                <a:schemeClr val="accent1">
                  <a:lumMod val="60000"/>
                  <a:lumOff val="40000"/>
                </a:schemeClr>
              </a:solidFill>
            </a:endParaRPr>
          </a:p>
        </p:txBody>
      </p:sp>
      <p:sp>
        <p:nvSpPr>
          <p:cNvPr id="111" name="文本框 110">
            <a:extLst>
              <a:ext uri="{FF2B5EF4-FFF2-40B4-BE49-F238E27FC236}">
                <a16:creationId xmlns:a16="http://schemas.microsoft.com/office/drawing/2014/main" id="{9D1F443A-3BB1-42C3-8F01-6C64EF4E3815}"/>
              </a:ext>
            </a:extLst>
          </p:cNvPr>
          <p:cNvSpPr txBox="1"/>
          <p:nvPr/>
        </p:nvSpPr>
        <p:spPr>
          <a:xfrm>
            <a:off x="1797340" y="4241803"/>
            <a:ext cx="1212690" cy="523220"/>
          </a:xfrm>
          <a:prstGeom prst="rect">
            <a:avLst/>
          </a:prstGeom>
          <a:noFill/>
        </p:spPr>
        <p:txBody>
          <a:bodyPr wrap="square" rtlCol="0">
            <a:spAutoFit/>
          </a:bodyPr>
          <a:lstStyle/>
          <a:p>
            <a:pPr algn="ctr"/>
            <a:r>
              <a:rPr lang="en-US" altLang="zh-CN" sz="1400">
                <a:solidFill>
                  <a:schemeClr val="accent1">
                    <a:lumMod val="60000"/>
                    <a:lumOff val="40000"/>
                  </a:schemeClr>
                </a:solidFill>
              </a:rPr>
              <a:t>Heristic</a:t>
            </a:r>
          </a:p>
          <a:p>
            <a:pPr algn="ctr"/>
            <a:r>
              <a:rPr lang="en-US" altLang="zh-CN" sz="1400">
                <a:solidFill>
                  <a:schemeClr val="accent1">
                    <a:lumMod val="60000"/>
                    <a:lumOff val="40000"/>
                  </a:schemeClr>
                </a:solidFill>
              </a:rPr>
              <a:t>Search</a:t>
            </a:r>
            <a:endParaRPr lang="zh-CN" altLang="en-US" sz="1400">
              <a:solidFill>
                <a:schemeClr val="accent1">
                  <a:lumMod val="60000"/>
                  <a:lumOff val="40000"/>
                </a:schemeClr>
              </a:solidFill>
            </a:endParaRPr>
          </a:p>
        </p:txBody>
      </p:sp>
      <p:sp>
        <p:nvSpPr>
          <p:cNvPr id="35" name="文本框 34">
            <a:extLst>
              <a:ext uri="{FF2B5EF4-FFF2-40B4-BE49-F238E27FC236}">
                <a16:creationId xmlns:a16="http://schemas.microsoft.com/office/drawing/2014/main" id="{6CFFC1B3-BB6C-46A3-998A-4FF705A4CB19}"/>
              </a:ext>
            </a:extLst>
          </p:cNvPr>
          <p:cNvSpPr txBox="1"/>
          <p:nvPr/>
        </p:nvSpPr>
        <p:spPr>
          <a:xfrm>
            <a:off x="315443" y="760010"/>
            <a:ext cx="1970411" cy="584775"/>
          </a:xfrm>
          <a:prstGeom prst="rect">
            <a:avLst/>
          </a:prstGeom>
          <a:noFill/>
        </p:spPr>
        <p:txBody>
          <a:bodyPr wrap="none" rtlCol="0">
            <a:spAutoFit/>
          </a:bodyPr>
          <a:lstStyle/>
          <a:p>
            <a:r>
              <a:rPr lang="en-US" sz="3200" b="1" kern="0">
                <a:solidFill>
                  <a:schemeClr val="accent1"/>
                </a:solidFill>
                <a:latin typeface="微软雅黑" panose="020B0503020204020204" pitchFamily="34" charset="-122"/>
                <a:ea typeface="微软雅黑" panose="020B0503020204020204" pitchFamily="34" charset="-122"/>
              </a:rPr>
              <a:t>Our Idea</a:t>
            </a:r>
            <a:endParaRPr lang="en-US" sz="3200" b="1" kern="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258F71CF-C43E-4668-A3E1-EED02056BEDE}"/>
              </a:ext>
            </a:extLst>
          </p:cNvPr>
          <p:cNvSpPr txBox="1"/>
          <p:nvPr/>
        </p:nvSpPr>
        <p:spPr>
          <a:xfrm>
            <a:off x="2742925" y="1716834"/>
            <a:ext cx="2181860" cy="1200329"/>
          </a:xfrm>
          <a:prstGeom prst="rect">
            <a:avLst/>
          </a:prstGeom>
          <a:noFill/>
        </p:spPr>
        <p:txBody>
          <a:bodyPr wrap="square">
            <a:spAutoFit/>
          </a:bodyPr>
          <a:lstStyle/>
          <a:p>
            <a:r>
              <a:rPr lang="zh-CN" altLang="en-US">
                <a:solidFill>
                  <a:srgbClr val="FF0000"/>
                </a:solidFill>
              </a:rPr>
              <a:t>① </a:t>
            </a:r>
            <a:r>
              <a:rPr lang="en-US" altLang="zh-CN" sz="1800">
                <a:solidFill>
                  <a:srgbClr val="FF0000"/>
                </a:solidFill>
              </a:rPr>
              <a:t>Extract an object contour in given region rather than remove all</a:t>
            </a:r>
          </a:p>
        </p:txBody>
      </p:sp>
      <p:sp>
        <p:nvSpPr>
          <p:cNvPr id="4" name="文本框 3">
            <a:extLst>
              <a:ext uri="{FF2B5EF4-FFF2-40B4-BE49-F238E27FC236}">
                <a16:creationId xmlns:a16="http://schemas.microsoft.com/office/drawing/2014/main" id="{C8ABDF43-7D3F-4BDF-B298-A28B56333FDB}"/>
              </a:ext>
            </a:extLst>
          </p:cNvPr>
          <p:cNvSpPr txBox="1"/>
          <p:nvPr/>
        </p:nvSpPr>
        <p:spPr>
          <a:xfrm>
            <a:off x="5350276" y="4459168"/>
            <a:ext cx="1991337" cy="1477328"/>
          </a:xfrm>
          <a:prstGeom prst="rect">
            <a:avLst/>
          </a:prstGeom>
          <a:noFill/>
        </p:spPr>
        <p:txBody>
          <a:bodyPr wrap="square" rtlCol="0">
            <a:spAutoFit/>
          </a:bodyPr>
          <a:lstStyle/>
          <a:p>
            <a:r>
              <a:rPr lang="zh-CN" altLang="en-US" sz="1800">
                <a:solidFill>
                  <a:srgbClr val="FF0000"/>
                </a:solidFill>
              </a:rPr>
              <a:t>② </a:t>
            </a:r>
            <a:r>
              <a:rPr lang="en-US" altLang="zh-CN" sz="1800">
                <a:solidFill>
                  <a:srgbClr val="FF0000"/>
                </a:solidFill>
              </a:rPr>
              <a:t>Complete the unclosed contour and find a largest closed area as the mask</a:t>
            </a:r>
          </a:p>
        </p:txBody>
      </p:sp>
      <p:sp>
        <p:nvSpPr>
          <p:cNvPr id="8" name="文本框 7">
            <a:extLst>
              <a:ext uri="{FF2B5EF4-FFF2-40B4-BE49-F238E27FC236}">
                <a16:creationId xmlns:a16="http://schemas.microsoft.com/office/drawing/2014/main" id="{4F6ED898-0F46-4526-A3DA-46F3B4D6D705}"/>
              </a:ext>
            </a:extLst>
          </p:cNvPr>
          <p:cNvSpPr txBox="1"/>
          <p:nvPr/>
        </p:nvSpPr>
        <p:spPr>
          <a:xfrm>
            <a:off x="7700934" y="2634483"/>
            <a:ext cx="1849721" cy="923330"/>
          </a:xfrm>
          <a:prstGeom prst="rect">
            <a:avLst/>
          </a:prstGeom>
          <a:noFill/>
        </p:spPr>
        <p:txBody>
          <a:bodyPr wrap="square" rtlCol="0">
            <a:spAutoFit/>
          </a:bodyPr>
          <a:lstStyle/>
          <a:p>
            <a:r>
              <a:rPr lang="zh-CN" altLang="en-US">
                <a:solidFill>
                  <a:srgbClr val="FF0000"/>
                </a:solidFill>
              </a:rPr>
              <a:t>③ </a:t>
            </a:r>
            <a:r>
              <a:rPr lang="en-US" altLang="zh-CN" sz="1800">
                <a:solidFill>
                  <a:srgbClr val="FF0000"/>
                </a:solidFill>
              </a:rPr>
              <a:t>Construct a graph models in the figure matrix</a:t>
            </a:r>
            <a:endParaRPr lang="zh-CN" altLang="en-US">
              <a:solidFill>
                <a:srgbClr val="FF0000"/>
              </a:solidFill>
            </a:endParaRPr>
          </a:p>
        </p:txBody>
      </p:sp>
      <p:sp>
        <p:nvSpPr>
          <p:cNvPr id="41" name="文本框 40">
            <a:extLst>
              <a:ext uri="{FF2B5EF4-FFF2-40B4-BE49-F238E27FC236}">
                <a16:creationId xmlns:a16="http://schemas.microsoft.com/office/drawing/2014/main" id="{F261FA32-F6D5-4346-B863-16F9F6CFD38C}"/>
              </a:ext>
            </a:extLst>
          </p:cNvPr>
          <p:cNvSpPr txBox="1"/>
          <p:nvPr/>
        </p:nvSpPr>
        <p:spPr>
          <a:xfrm>
            <a:off x="9960106" y="4401674"/>
            <a:ext cx="1870125" cy="1200329"/>
          </a:xfrm>
          <a:prstGeom prst="rect">
            <a:avLst/>
          </a:prstGeom>
          <a:noFill/>
        </p:spPr>
        <p:txBody>
          <a:bodyPr wrap="square">
            <a:spAutoFit/>
          </a:bodyPr>
          <a:lstStyle/>
          <a:p>
            <a:r>
              <a:rPr lang="zh-CN" altLang="en-US" sz="1800">
                <a:solidFill>
                  <a:srgbClr val="FF0000"/>
                </a:solidFill>
              </a:rPr>
              <a:t>④ </a:t>
            </a:r>
            <a:r>
              <a:rPr lang="en-US" altLang="zh-CN" sz="1800">
                <a:solidFill>
                  <a:srgbClr val="FF0000"/>
                </a:solidFill>
              </a:rPr>
              <a:t>Remove the unwanted object and then fill the area smoothly</a:t>
            </a:r>
            <a:endParaRPr lang="zh-CN" altLang="en-US">
              <a:solidFill>
                <a:srgbClr val="FF0000"/>
              </a:solidFill>
            </a:endParaRPr>
          </a:p>
        </p:txBody>
      </p:sp>
      <p:pic>
        <p:nvPicPr>
          <p:cNvPr id="10" name="图片 9">
            <a:extLst>
              <a:ext uri="{FF2B5EF4-FFF2-40B4-BE49-F238E27FC236}">
                <a16:creationId xmlns:a16="http://schemas.microsoft.com/office/drawing/2014/main" id="{B901BA23-8905-4CE9-8614-223089ACE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9362" y="1575382"/>
            <a:ext cx="1151899" cy="1599860"/>
          </a:xfrm>
          <a:prstGeom prst="rect">
            <a:avLst/>
          </a:prstGeom>
        </p:spPr>
      </p:pic>
      <p:pic>
        <p:nvPicPr>
          <p:cNvPr id="15" name="图片 14">
            <a:extLst>
              <a:ext uri="{FF2B5EF4-FFF2-40B4-BE49-F238E27FC236}">
                <a16:creationId xmlns:a16="http://schemas.microsoft.com/office/drawing/2014/main" id="{3F02989B-3666-42F5-820E-D416B6E40B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7980" y="1689275"/>
            <a:ext cx="1270772" cy="1760376"/>
          </a:xfrm>
          <a:prstGeom prst="rect">
            <a:avLst/>
          </a:prstGeom>
        </p:spPr>
      </p:pic>
      <p:pic>
        <p:nvPicPr>
          <p:cNvPr id="13" name="图片 12" descr="图片包含 游戏机, 灯光, 交通&#10;&#10;描述已自动生成">
            <a:extLst>
              <a:ext uri="{FF2B5EF4-FFF2-40B4-BE49-F238E27FC236}">
                <a16:creationId xmlns:a16="http://schemas.microsoft.com/office/drawing/2014/main" id="{C0DF716A-1DE5-48DF-A62B-F1BE4D4F6FF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92496" y="1693563"/>
            <a:ext cx="1270773" cy="1760378"/>
          </a:xfrm>
          <a:prstGeom prst="rect">
            <a:avLst/>
          </a:prstGeom>
        </p:spPr>
      </p:pic>
      <p:sp>
        <p:nvSpPr>
          <p:cNvPr id="17" name="矩形 16">
            <a:extLst>
              <a:ext uri="{FF2B5EF4-FFF2-40B4-BE49-F238E27FC236}">
                <a16:creationId xmlns:a16="http://schemas.microsoft.com/office/drawing/2014/main" id="{425A647B-4604-441F-B1F5-11DAF37EFAB6}"/>
              </a:ext>
            </a:extLst>
          </p:cNvPr>
          <p:cNvSpPr/>
          <p:nvPr/>
        </p:nvSpPr>
        <p:spPr>
          <a:xfrm>
            <a:off x="5804203" y="1575382"/>
            <a:ext cx="1472675" cy="1982431"/>
          </a:xfrm>
          <a:custGeom>
            <a:avLst/>
            <a:gdLst>
              <a:gd name="connsiteX0" fmla="*/ 0 w 1472675"/>
              <a:gd name="connsiteY0" fmla="*/ 0 h 1982431"/>
              <a:gd name="connsiteX1" fmla="*/ 505618 w 1472675"/>
              <a:gd name="connsiteY1" fmla="*/ 0 h 1982431"/>
              <a:gd name="connsiteX2" fmla="*/ 1025964 w 1472675"/>
              <a:gd name="connsiteY2" fmla="*/ 0 h 1982431"/>
              <a:gd name="connsiteX3" fmla="*/ 1472675 w 1472675"/>
              <a:gd name="connsiteY3" fmla="*/ 0 h 1982431"/>
              <a:gd name="connsiteX4" fmla="*/ 1472675 w 1472675"/>
              <a:gd name="connsiteY4" fmla="*/ 515432 h 1982431"/>
              <a:gd name="connsiteX5" fmla="*/ 1472675 w 1472675"/>
              <a:gd name="connsiteY5" fmla="*/ 1011040 h 1982431"/>
              <a:gd name="connsiteX6" fmla="*/ 1472675 w 1472675"/>
              <a:gd name="connsiteY6" fmla="*/ 1486823 h 1982431"/>
              <a:gd name="connsiteX7" fmla="*/ 1472675 w 1472675"/>
              <a:gd name="connsiteY7" fmla="*/ 1982431 h 1982431"/>
              <a:gd name="connsiteX8" fmla="*/ 952330 w 1472675"/>
              <a:gd name="connsiteY8" fmla="*/ 1982431 h 1982431"/>
              <a:gd name="connsiteX9" fmla="*/ 490892 w 1472675"/>
              <a:gd name="connsiteY9" fmla="*/ 1982431 h 1982431"/>
              <a:gd name="connsiteX10" fmla="*/ 0 w 1472675"/>
              <a:gd name="connsiteY10" fmla="*/ 1982431 h 1982431"/>
              <a:gd name="connsiteX11" fmla="*/ 0 w 1472675"/>
              <a:gd name="connsiteY11" fmla="*/ 1526472 h 1982431"/>
              <a:gd name="connsiteX12" fmla="*/ 0 w 1472675"/>
              <a:gd name="connsiteY12" fmla="*/ 1070513 h 1982431"/>
              <a:gd name="connsiteX13" fmla="*/ 0 w 1472675"/>
              <a:gd name="connsiteY13" fmla="*/ 555081 h 1982431"/>
              <a:gd name="connsiteX14" fmla="*/ 0 w 1472675"/>
              <a:gd name="connsiteY14" fmla="*/ 0 h 198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2675" h="1982431" extrusionOk="0">
                <a:moveTo>
                  <a:pt x="0" y="0"/>
                </a:moveTo>
                <a:cubicBezTo>
                  <a:pt x="154331" y="-25397"/>
                  <a:pt x="295662" y="32132"/>
                  <a:pt x="505618" y="0"/>
                </a:cubicBezTo>
                <a:cubicBezTo>
                  <a:pt x="715574" y="-32132"/>
                  <a:pt x="901770" y="11842"/>
                  <a:pt x="1025964" y="0"/>
                </a:cubicBezTo>
                <a:cubicBezTo>
                  <a:pt x="1150158" y="-11842"/>
                  <a:pt x="1257399" y="23580"/>
                  <a:pt x="1472675" y="0"/>
                </a:cubicBezTo>
                <a:cubicBezTo>
                  <a:pt x="1523987" y="250855"/>
                  <a:pt x="1471825" y="410423"/>
                  <a:pt x="1472675" y="515432"/>
                </a:cubicBezTo>
                <a:cubicBezTo>
                  <a:pt x="1473525" y="620441"/>
                  <a:pt x="1460514" y="813413"/>
                  <a:pt x="1472675" y="1011040"/>
                </a:cubicBezTo>
                <a:cubicBezTo>
                  <a:pt x="1484836" y="1208667"/>
                  <a:pt x="1429445" y="1345504"/>
                  <a:pt x="1472675" y="1486823"/>
                </a:cubicBezTo>
                <a:cubicBezTo>
                  <a:pt x="1515905" y="1628142"/>
                  <a:pt x="1439501" y="1854114"/>
                  <a:pt x="1472675" y="1982431"/>
                </a:cubicBezTo>
                <a:cubicBezTo>
                  <a:pt x="1361269" y="2020123"/>
                  <a:pt x="1127278" y="1972634"/>
                  <a:pt x="952330" y="1982431"/>
                </a:cubicBezTo>
                <a:cubicBezTo>
                  <a:pt x="777382" y="1992228"/>
                  <a:pt x="707569" y="1978446"/>
                  <a:pt x="490892" y="1982431"/>
                </a:cubicBezTo>
                <a:cubicBezTo>
                  <a:pt x="274215" y="1986416"/>
                  <a:pt x="240458" y="1956566"/>
                  <a:pt x="0" y="1982431"/>
                </a:cubicBezTo>
                <a:cubicBezTo>
                  <a:pt x="-29994" y="1811873"/>
                  <a:pt x="3409" y="1750482"/>
                  <a:pt x="0" y="1526472"/>
                </a:cubicBezTo>
                <a:cubicBezTo>
                  <a:pt x="-3409" y="1302462"/>
                  <a:pt x="28168" y="1270947"/>
                  <a:pt x="0" y="1070513"/>
                </a:cubicBezTo>
                <a:cubicBezTo>
                  <a:pt x="-28168" y="870079"/>
                  <a:pt x="32095" y="734034"/>
                  <a:pt x="0" y="555081"/>
                </a:cubicBezTo>
                <a:cubicBezTo>
                  <a:pt x="-32095" y="376128"/>
                  <a:pt x="52167" y="265480"/>
                  <a:pt x="0" y="0"/>
                </a:cubicBezTo>
                <a:close/>
              </a:path>
            </a:pathLst>
          </a:custGeom>
          <a:noFill/>
          <a:ln w="28575">
            <a:solidFill>
              <a:schemeClr val="accent1">
                <a:lumMod val="20000"/>
                <a:lumOff val="80000"/>
              </a:schemeClr>
            </a:solidFill>
            <a:extLst>
              <a:ext uri="{C807C97D-BFC1-408E-A445-0C87EB9F89A2}">
                <ask:lineSketchStyleProps xmlns:ask="http://schemas.microsoft.com/office/drawing/2018/sketchyshapes" sd="280991254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3B19212-A744-4A05-84ED-28736D743883}"/>
              </a:ext>
            </a:extLst>
          </p:cNvPr>
          <p:cNvSpPr/>
          <p:nvPr/>
        </p:nvSpPr>
        <p:spPr>
          <a:xfrm>
            <a:off x="10256460" y="1462650"/>
            <a:ext cx="1382486" cy="1820375"/>
          </a:xfrm>
          <a:no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636E0184-CE08-4392-8D4B-785CF2FDDF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272" y="1528216"/>
            <a:ext cx="1202785" cy="1666196"/>
          </a:xfrm>
          <a:prstGeom prst="rect">
            <a:avLst/>
          </a:prstGeom>
        </p:spPr>
      </p:pic>
      <p:sp>
        <p:nvSpPr>
          <p:cNvPr id="21" name="矩形 20">
            <a:extLst>
              <a:ext uri="{FF2B5EF4-FFF2-40B4-BE49-F238E27FC236}">
                <a16:creationId xmlns:a16="http://schemas.microsoft.com/office/drawing/2014/main" id="{8D17055F-9D47-4FC4-952D-2D3E28FE6438}"/>
              </a:ext>
            </a:extLst>
          </p:cNvPr>
          <p:cNvSpPr/>
          <p:nvPr/>
        </p:nvSpPr>
        <p:spPr>
          <a:xfrm>
            <a:off x="667204" y="1462650"/>
            <a:ext cx="1390547" cy="1820375"/>
          </a:xfrm>
          <a:custGeom>
            <a:avLst/>
            <a:gdLst>
              <a:gd name="connsiteX0" fmla="*/ 0 w 1390547"/>
              <a:gd name="connsiteY0" fmla="*/ 0 h 1820375"/>
              <a:gd name="connsiteX1" fmla="*/ 421799 w 1390547"/>
              <a:gd name="connsiteY1" fmla="*/ 0 h 1820375"/>
              <a:gd name="connsiteX2" fmla="*/ 885315 w 1390547"/>
              <a:gd name="connsiteY2" fmla="*/ 0 h 1820375"/>
              <a:gd name="connsiteX3" fmla="*/ 1390547 w 1390547"/>
              <a:gd name="connsiteY3" fmla="*/ 0 h 1820375"/>
              <a:gd name="connsiteX4" fmla="*/ 1390547 w 1390547"/>
              <a:gd name="connsiteY4" fmla="*/ 473298 h 1820375"/>
              <a:gd name="connsiteX5" fmla="*/ 1390547 w 1390547"/>
              <a:gd name="connsiteY5" fmla="*/ 964799 h 1820375"/>
              <a:gd name="connsiteX6" fmla="*/ 1390547 w 1390547"/>
              <a:gd name="connsiteY6" fmla="*/ 1419893 h 1820375"/>
              <a:gd name="connsiteX7" fmla="*/ 1390547 w 1390547"/>
              <a:gd name="connsiteY7" fmla="*/ 1820375 h 1820375"/>
              <a:gd name="connsiteX8" fmla="*/ 927031 w 1390547"/>
              <a:gd name="connsiteY8" fmla="*/ 1820375 h 1820375"/>
              <a:gd name="connsiteX9" fmla="*/ 463516 w 1390547"/>
              <a:gd name="connsiteY9" fmla="*/ 1820375 h 1820375"/>
              <a:gd name="connsiteX10" fmla="*/ 0 w 1390547"/>
              <a:gd name="connsiteY10" fmla="*/ 1820375 h 1820375"/>
              <a:gd name="connsiteX11" fmla="*/ 0 w 1390547"/>
              <a:gd name="connsiteY11" fmla="*/ 1328874 h 1820375"/>
              <a:gd name="connsiteX12" fmla="*/ 0 w 1390547"/>
              <a:gd name="connsiteY12" fmla="*/ 910188 h 1820375"/>
              <a:gd name="connsiteX13" fmla="*/ 0 w 1390547"/>
              <a:gd name="connsiteY13" fmla="*/ 491501 h 1820375"/>
              <a:gd name="connsiteX14" fmla="*/ 0 w 1390547"/>
              <a:gd name="connsiteY14" fmla="*/ 0 h 182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0547" h="1820375" extrusionOk="0">
                <a:moveTo>
                  <a:pt x="0" y="0"/>
                </a:moveTo>
                <a:cubicBezTo>
                  <a:pt x="182836" y="-34147"/>
                  <a:pt x="239019" y="4200"/>
                  <a:pt x="421799" y="0"/>
                </a:cubicBezTo>
                <a:cubicBezTo>
                  <a:pt x="604579" y="-4200"/>
                  <a:pt x="656667" y="30695"/>
                  <a:pt x="885315" y="0"/>
                </a:cubicBezTo>
                <a:cubicBezTo>
                  <a:pt x="1113963" y="-30695"/>
                  <a:pt x="1166589" y="29898"/>
                  <a:pt x="1390547" y="0"/>
                </a:cubicBezTo>
                <a:cubicBezTo>
                  <a:pt x="1421631" y="119833"/>
                  <a:pt x="1370885" y="287915"/>
                  <a:pt x="1390547" y="473298"/>
                </a:cubicBezTo>
                <a:cubicBezTo>
                  <a:pt x="1410209" y="658681"/>
                  <a:pt x="1372278" y="850677"/>
                  <a:pt x="1390547" y="964799"/>
                </a:cubicBezTo>
                <a:cubicBezTo>
                  <a:pt x="1408816" y="1078921"/>
                  <a:pt x="1390521" y="1320869"/>
                  <a:pt x="1390547" y="1419893"/>
                </a:cubicBezTo>
                <a:cubicBezTo>
                  <a:pt x="1390573" y="1518917"/>
                  <a:pt x="1363525" y="1724017"/>
                  <a:pt x="1390547" y="1820375"/>
                </a:cubicBezTo>
                <a:cubicBezTo>
                  <a:pt x="1244347" y="1827141"/>
                  <a:pt x="1108185" y="1806797"/>
                  <a:pt x="927031" y="1820375"/>
                </a:cubicBezTo>
                <a:cubicBezTo>
                  <a:pt x="745877" y="1833953"/>
                  <a:pt x="595628" y="1782535"/>
                  <a:pt x="463516" y="1820375"/>
                </a:cubicBezTo>
                <a:cubicBezTo>
                  <a:pt x="331404" y="1858215"/>
                  <a:pt x="110085" y="1801168"/>
                  <a:pt x="0" y="1820375"/>
                </a:cubicBezTo>
                <a:cubicBezTo>
                  <a:pt x="-27145" y="1595427"/>
                  <a:pt x="39966" y="1457028"/>
                  <a:pt x="0" y="1328874"/>
                </a:cubicBezTo>
                <a:cubicBezTo>
                  <a:pt x="-39966" y="1200720"/>
                  <a:pt x="44337" y="1014594"/>
                  <a:pt x="0" y="910188"/>
                </a:cubicBezTo>
                <a:cubicBezTo>
                  <a:pt x="-44337" y="805782"/>
                  <a:pt x="904" y="693750"/>
                  <a:pt x="0" y="491501"/>
                </a:cubicBezTo>
                <a:cubicBezTo>
                  <a:pt x="-904" y="289252"/>
                  <a:pt x="39559" y="128493"/>
                  <a:pt x="0" y="0"/>
                </a:cubicBezTo>
                <a:close/>
              </a:path>
            </a:pathLst>
          </a:custGeom>
          <a:noFill/>
          <a:ln w="28575">
            <a:solidFill>
              <a:schemeClr val="accent1">
                <a:lumMod val="20000"/>
                <a:lumOff val="80000"/>
              </a:schemeClr>
            </a:solidFill>
            <a:extLst>
              <a:ext uri="{C807C97D-BFC1-408E-A445-0C87EB9F89A2}">
                <ask:lineSketchStyleProps xmlns:ask="http://schemas.microsoft.com/office/drawing/2018/sketchyshapes" sd="39666797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451AD01-79E2-44B3-98C5-9D744BDBA345}"/>
              </a:ext>
            </a:extLst>
          </p:cNvPr>
          <p:cNvSpPr/>
          <p:nvPr/>
        </p:nvSpPr>
        <p:spPr>
          <a:xfrm>
            <a:off x="1449917" y="2399675"/>
            <a:ext cx="261257" cy="35744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右 50">
            <a:extLst>
              <a:ext uri="{FF2B5EF4-FFF2-40B4-BE49-F238E27FC236}">
                <a16:creationId xmlns:a16="http://schemas.microsoft.com/office/drawing/2014/main" id="{BB90EE5A-ADC5-4026-92E1-8B9F5AAE79A5}"/>
              </a:ext>
            </a:extLst>
          </p:cNvPr>
          <p:cNvSpPr/>
          <p:nvPr/>
        </p:nvSpPr>
        <p:spPr>
          <a:xfrm rot="18603956">
            <a:off x="721970" y="3947243"/>
            <a:ext cx="686273" cy="73152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6DA58383-FAB6-48BD-8825-C45165E0870E}"/>
              </a:ext>
            </a:extLst>
          </p:cNvPr>
          <p:cNvSpPr txBox="1"/>
          <p:nvPr/>
        </p:nvSpPr>
        <p:spPr>
          <a:xfrm>
            <a:off x="312758" y="4650289"/>
            <a:ext cx="1186952" cy="923330"/>
          </a:xfrm>
          <a:prstGeom prst="rect">
            <a:avLst/>
          </a:prstGeom>
          <a:noFill/>
        </p:spPr>
        <p:txBody>
          <a:bodyPr wrap="square" rtlCol="0">
            <a:spAutoFit/>
          </a:bodyPr>
          <a:lstStyle/>
          <a:p>
            <a:r>
              <a:rPr lang="en-US" altLang="zh-CN">
                <a:solidFill>
                  <a:srgbClr val="FF0000"/>
                </a:solidFill>
              </a:rPr>
              <a:t>Input: </a:t>
            </a:r>
          </a:p>
          <a:p>
            <a:r>
              <a:rPr lang="en-US" altLang="zh-CN">
                <a:solidFill>
                  <a:srgbClr val="FF0000"/>
                </a:solidFill>
              </a:rPr>
              <a:t>(x1, y1)</a:t>
            </a:r>
          </a:p>
          <a:p>
            <a:r>
              <a:rPr lang="en-US" altLang="zh-CN">
                <a:solidFill>
                  <a:srgbClr val="FF0000"/>
                </a:solidFill>
              </a:rPr>
              <a:t>(x2, y2)</a:t>
            </a:r>
            <a:endParaRPr lang="zh-CN" altLang="en-US">
              <a:solidFill>
                <a:srgbClr val="FF0000"/>
              </a:solidFill>
            </a:endParaRPr>
          </a:p>
        </p:txBody>
      </p:sp>
      <p:sp>
        <p:nvSpPr>
          <p:cNvPr id="40" name="矩形 39">
            <a:extLst>
              <a:ext uri="{FF2B5EF4-FFF2-40B4-BE49-F238E27FC236}">
                <a16:creationId xmlns:a16="http://schemas.microsoft.com/office/drawing/2014/main" id="{F5EF610B-9935-4D6A-A572-3E3C56D748B5}"/>
              </a:ext>
            </a:extLst>
          </p:cNvPr>
          <p:cNvSpPr/>
          <p:nvPr/>
        </p:nvSpPr>
        <p:spPr>
          <a:xfrm>
            <a:off x="10256460" y="1462650"/>
            <a:ext cx="1382486" cy="1820375"/>
          </a:xfrm>
          <a:custGeom>
            <a:avLst/>
            <a:gdLst>
              <a:gd name="connsiteX0" fmla="*/ 0 w 1382486"/>
              <a:gd name="connsiteY0" fmla="*/ 0 h 1820375"/>
              <a:gd name="connsiteX1" fmla="*/ 474654 w 1382486"/>
              <a:gd name="connsiteY1" fmla="*/ 0 h 1820375"/>
              <a:gd name="connsiteX2" fmla="*/ 963132 w 1382486"/>
              <a:gd name="connsiteY2" fmla="*/ 0 h 1820375"/>
              <a:gd name="connsiteX3" fmla="*/ 1382486 w 1382486"/>
              <a:gd name="connsiteY3" fmla="*/ 0 h 1820375"/>
              <a:gd name="connsiteX4" fmla="*/ 1382486 w 1382486"/>
              <a:gd name="connsiteY4" fmla="*/ 473298 h 1820375"/>
              <a:gd name="connsiteX5" fmla="*/ 1382486 w 1382486"/>
              <a:gd name="connsiteY5" fmla="*/ 928391 h 1820375"/>
              <a:gd name="connsiteX6" fmla="*/ 1382486 w 1382486"/>
              <a:gd name="connsiteY6" fmla="*/ 1365281 h 1820375"/>
              <a:gd name="connsiteX7" fmla="*/ 1382486 w 1382486"/>
              <a:gd name="connsiteY7" fmla="*/ 1820375 h 1820375"/>
              <a:gd name="connsiteX8" fmla="*/ 894008 w 1382486"/>
              <a:gd name="connsiteY8" fmla="*/ 1820375 h 1820375"/>
              <a:gd name="connsiteX9" fmla="*/ 460829 w 1382486"/>
              <a:gd name="connsiteY9" fmla="*/ 1820375 h 1820375"/>
              <a:gd name="connsiteX10" fmla="*/ 0 w 1382486"/>
              <a:gd name="connsiteY10" fmla="*/ 1820375 h 1820375"/>
              <a:gd name="connsiteX11" fmla="*/ 0 w 1382486"/>
              <a:gd name="connsiteY11" fmla="*/ 1401689 h 1820375"/>
              <a:gd name="connsiteX12" fmla="*/ 0 w 1382486"/>
              <a:gd name="connsiteY12" fmla="*/ 983003 h 1820375"/>
              <a:gd name="connsiteX13" fmla="*/ 0 w 1382486"/>
              <a:gd name="connsiteY13" fmla="*/ 509705 h 1820375"/>
              <a:gd name="connsiteX14" fmla="*/ 0 w 1382486"/>
              <a:gd name="connsiteY14" fmla="*/ 0 h 182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2486" h="1820375" extrusionOk="0">
                <a:moveTo>
                  <a:pt x="0" y="0"/>
                </a:moveTo>
                <a:cubicBezTo>
                  <a:pt x="131411" y="-4723"/>
                  <a:pt x="255646" y="30927"/>
                  <a:pt x="474654" y="0"/>
                </a:cubicBezTo>
                <a:cubicBezTo>
                  <a:pt x="693662" y="-30927"/>
                  <a:pt x="724289" y="27885"/>
                  <a:pt x="963132" y="0"/>
                </a:cubicBezTo>
                <a:cubicBezTo>
                  <a:pt x="1201975" y="-27885"/>
                  <a:pt x="1240692" y="20905"/>
                  <a:pt x="1382486" y="0"/>
                </a:cubicBezTo>
                <a:cubicBezTo>
                  <a:pt x="1438860" y="203731"/>
                  <a:pt x="1358478" y="349448"/>
                  <a:pt x="1382486" y="473298"/>
                </a:cubicBezTo>
                <a:cubicBezTo>
                  <a:pt x="1406494" y="597148"/>
                  <a:pt x="1354574" y="791689"/>
                  <a:pt x="1382486" y="928391"/>
                </a:cubicBezTo>
                <a:cubicBezTo>
                  <a:pt x="1410398" y="1065093"/>
                  <a:pt x="1369583" y="1227302"/>
                  <a:pt x="1382486" y="1365281"/>
                </a:cubicBezTo>
                <a:cubicBezTo>
                  <a:pt x="1395389" y="1503260"/>
                  <a:pt x="1354724" y="1723506"/>
                  <a:pt x="1382486" y="1820375"/>
                </a:cubicBezTo>
                <a:cubicBezTo>
                  <a:pt x="1241868" y="1864385"/>
                  <a:pt x="1082516" y="1807227"/>
                  <a:pt x="894008" y="1820375"/>
                </a:cubicBezTo>
                <a:cubicBezTo>
                  <a:pt x="705500" y="1833523"/>
                  <a:pt x="581095" y="1786730"/>
                  <a:pt x="460829" y="1820375"/>
                </a:cubicBezTo>
                <a:cubicBezTo>
                  <a:pt x="340563" y="1854020"/>
                  <a:pt x="166648" y="1774993"/>
                  <a:pt x="0" y="1820375"/>
                </a:cubicBezTo>
                <a:cubicBezTo>
                  <a:pt x="-4506" y="1727161"/>
                  <a:pt x="33585" y="1596313"/>
                  <a:pt x="0" y="1401689"/>
                </a:cubicBezTo>
                <a:cubicBezTo>
                  <a:pt x="-33585" y="1207065"/>
                  <a:pt x="37056" y="1142340"/>
                  <a:pt x="0" y="983003"/>
                </a:cubicBezTo>
                <a:cubicBezTo>
                  <a:pt x="-37056" y="823666"/>
                  <a:pt x="12000" y="705670"/>
                  <a:pt x="0" y="509705"/>
                </a:cubicBezTo>
                <a:cubicBezTo>
                  <a:pt x="-12000" y="313740"/>
                  <a:pt x="35777" y="176214"/>
                  <a:pt x="0" y="0"/>
                </a:cubicBezTo>
                <a:close/>
              </a:path>
            </a:pathLst>
          </a:custGeom>
          <a:noFill/>
          <a:ln w="28575">
            <a:solidFill>
              <a:schemeClr val="accent1">
                <a:lumMod val="20000"/>
                <a:lumOff val="80000"/>
              </a:schemeClr>
            </a:solidFill>
            <a:extLst>
              <a:ext uri="{C807C97D-BFC1-408E-A445-0C87EB9F89A2}">
                <ask:lineSketchStyleProps xmlns:ask="http://schemas.microsoft.com/office/drawing/2018/sketchyshapes" sd="280991254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71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en-US" altLang="zh-CN">
                <a:solidFill>
                  <a:schemeClr val="accent2"/>
                </a:solidFill>
              </a:rPr>
              <a:t>Implement Details</a:t>
            </a:r>
            <a:endParaRPr lang="zh-CN" altLang="en-US" dirty="0">
              <a:solidFill>
                <a:schemeClr val="accent2"/>
              </a:solidFill>
            </a:endParaRP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7A1AC37D-EA43-4341-B085-2BD44B08FC12}"/>
              </a:ext>
            </a:extLst>
          </p:cNvPr>
          <p:cNvSpPr txBox="1"/>
          <p:nvPr/>
        </p:nvSpPr>
        <p:spPr>
          <a:xfrm>
            <a:off x="6916655" y="4167724"/>
            <a:ext cx="4371105" cy="1661993"/>
          </a:xfrm>
          <a:prstGeom prst="rect">
            <a:avLst/>
          </a:prstGeom>
          <a:noFill/>
        </p:spPr>
        <p:txBody>
          <a:bodyPr wrap="square">
            <a:spAutoFit/>
          </a:bodyPr>
          <a:lstStyle/>
          <a:p>
            <a:pPr algn="l">
              <a:lnSpc>
                <a:spcPct val="150000"/>
              </a:lnSpc>
            </a:pPr>
            <a:r>
              <a:rPr lang="en-US" altLang="zh-CN" sz="2400" b="1">
                <a:solidFill>
                  <a:schemeClr val="accent2"/>
                </a:solidFill>
              </a:rPr>
              <a:t>What methods we used?</a:t>
            </a:r>
          </a:p>
          <a:p>
            <a:pPr marL="1028700" lvl="1" indent="-342900">
              <a:lnSpc>
                <a:spcPct val="100000"/>
              </a:lnSpc>
              <a:buFont typeface="Wingdings" panose="05000000000000000000" pitchFamily="2" charset="2"/>
              <a:buChar char="p"/>
            </a:pPr>
            <a:r>
              <a:rPr lang="en-US" altLang="zh-CN" sz="2200" b="1">
                <a:solidFill>
                  <a:schemeClr val="accent2"/>
                </a:solidFill>
              </a:rPr>
              <a:t>cGAN</a:t>
            </a:r>
          </a:p>
          <a:p>
            <a:pPr marL="1028700" lvl="1" indent="-342900">
              <a:lnSpc>
                <a:spcPct val="100000"/>
              </a:lnSpc>
              <a:buFont typeface="Wingdings" panose="05000000000000000000" pitchFamily="2" charset="2"/>
              <a:buChar char="p"/>
            </a:pPr>
            <a:r>
              <a:rPr lang="en-US" altLang="zh-CN" sz="2200" b="1">
                <a:solidFill>
                  <a:schemeClr val="accent2"/>
                </a:solidFill>
              </a:rPr>
              <a:t>Heristic Search</a:t>
            </a:r>
          </a:p>
          <a:p>
            <a:pPr marL="1028700" lvl="1" indent="-342900">
              <a:lnSpc>
                <a:spcPct val="100000"/>
              </a:lnSpc>
              <a:buFont typeface="Wingdings" panose="05000000000000000000" pitchFamily="2" charset="2"/>
              <a:buChar char="p"/>
            </a:pPr>
            <a:r>
              <a:rPr lang="en-US" altLang="zh-CN" sz="2200" b="1">
                <a:solidFill>
                  <a:schemeClr val="accent2"/>
                </a:solidFill>
              </a:rPr>
              <a:t>Minimum Cost Flow</a:t>
            </a:r>
            <a:endParaRPr lang="zh-CN" altLang="en-US" sz="2200" b="1">
              <a:solidFill>
                <a:schemeClr val="accent2"/>
              </a:solidFill>
            </a:endParaRPr>
          </a:p>
        </p:txBody>
      </p:sp>
      <p:pic>
        <p:nvPicPr>
          <p:cNvPr id="12" name="图片占位符 11">
            <a:extLst>
              <a:ext uri="{FF2B5EF4-FFF2-40B4-BE49-F238E27FC236}">
                <a16:creationId xmlns:a16="http://schemas.microsoft.com/office/drawing/2014/main" id="{515769C6-EF22-4E7C-99F5-9A6C28EFA62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880" r="21880"/>
          <a:stretch/>
        </p:blipFill>
        <p:spPr>
          <a:xfrm>
            <a:off x="0" y="-19050"/>
            <a:ext cx="5842000" cy="6877050"/>
          </a:xfrm>
        </p:spPr>
      </p:pic>
    </p:spTree>
    <p:extLst>
      <p:ext uri="{BB962C8B-B14F-4D97-AF65-F5344CB8AC3E}">
        <p14:creationId xmlns:p14="http://schemas.microsoft.com/office/powerpoint/2010/main" val="83661799"/>
      </p:ext>
    </p:extLst>
  </p:cSld>
  <p:clrMapOvr>
    <a:masterClrMapping/>
  </p:clrMapOvr>
</p:sld>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TotalTime>
  <Words>4538</Words>
  <Application>Microsoft Office PowerPoint</Application>
  <PresentationFormat>宽屏</PresentationFormat>
  <Paragraphs>410</Paragraphs>
  <Slides>38</Slides>
  <Notes>37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-apple-system</vt:lpstr>
      <vt:lpstr>微软雅黑</vt:lpstr>
      <vt:lpstr>Arial</vt:lpstr>
      <vt:lpstr>Calibri</vt:lpstr>
      <vt:lpstr>Cambria Math</vt:lpstr>
      <vt:lpstr>Droid Serif</vt:lpstr>
      <vt:lpstr>Wingdings</vt:lpstr>
      <vt:lpstr>Office 主题​​</vt:lpstr>
      <vt:lpstr>Algorithm Group Project: Object Removal</vt:lpstr>
      <vt:lpstr>PowerPoint 演示文稿</vt:lpstr>
      <vt:lpstr>Introduction</vt:lpstr>
      <vt:lpstr>PowerPoint 演示文稿</vt:lpstr>
      <vt:lpstr>PowerPoint 演示文稿</vt:lpstr>
      <vt:lpstr>PowerPoint 演示文稿</vt:lpstr>
      <vt:lpstr>Sketch</vt:lpstr>
      <vt:lpstr>PowerPoint 演示文稿</vt:lpstr>
      <vt:lpstr>Implement Details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 &amp; Demo</vt:lpstr>
      <vt:lpstr>PowerPoint 演示文稿</vt:lpstr>
      <vt:lpstr>PowerPoint 演示文稿</vt:lpstr>
      <vt:lpstr>Summery</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Group Project: Object Removal</dc:title>
  <dc:creator>韧</dc:creator>
  <cp:lastModifiedBy>Zhou Ren</cp:lastModifiedBy>
  <cp:revision>171</cp:revision>
  <dcterms:created xsi:type="dcterms:W3CDTF">2020-12-19T07:50:49Z</dcterms:created>
  <dcterms:modified xsi:type="dcterms:W3CDTF">2021-06-28T08:14:40Z</dcterms:modified>
</cp:coreProperties>
</file>